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78" r:id="rId3"/>
    <p:sldId id="257" r:id="rId4"/>
    <p:sldId id="259" r:id="rId5"/>
    <p:sldId id="260" r:id="rId6"/>
    <p:sldId id="261" r:id="rId7"/>
    <p:sldId id="262" r:id="rId8"/>
    <p:sldId id="263" r:id="rId9"/>
    <p:sldId id="299" r:id="rId10"/>
    <p:sldId id="264" r:id="rId11"/>
    <p:sldId id="305" r:id="rId12"/>
    <p:sldId id="306" r:id="rId13"/>
    <p:sldId id="265" r:id="rId14"/>
    <p:sldId id="302" r:id="rId15"/>
    <p:sldId id="303" r:id="rId16"/>
    <p:sldId id="304" r:id="rId17"/>
    <p:sldId id="295" r:id="rId18"/>
    <p:sldId id="285" r:id="rId19"/>
    <p:sldId id="269" r:id="rId20"/>
    <p:sldId id="266" r:id="rId21"/>
    <p:sldId id="293" r:id="rId22"/>
    <p:sldId id="292" r:id="rId23"/>
    <p:sldId id="273" r:id="rId24"/>
    <p:sldId id="274" r:id="rId25"/>
    <p:sldId id="281" r:id="rId26"/>
    <p:sldId id="280" r:id="rId2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6eJ6kQpP7SqBoOgDl15Yog==" hashData="ZFbQhqQYht+PxKl7KSiM4VPPJUhgFuxnrhdxyFfFxvKmY9b0Xb9Xr0SHrszNqdemVOOEgPZZxxrtYmiCLhlS9w=="/>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4718" autoAdjust="0"/>
  </p:normalViewPr>
  <p:slideViewPr>
    <p:cSldViewPr>
      <p:cViewPr varScale="1">
        <p:scale>
          <a:sx n="108" d="100"/>
          <a:sy n="108" d="100"/>
        </p:scale>
        <p:origin x="1692" y="114"/>
      </p:cViewPr>
      <p:guideLst>
        <p:guide orient="horz" pos="2160"/>
        <p:guide pos="2880"/>
      </p:guideLst>
    </p:cSldViewPr>
  </p:slideViewPr>
  <p:outlineViewPr>
    <p:cViewPr>
      <p:scale>
        <a:sx n="33" d="100"/>
        <a:sy n="33" d="100"/>
      </p:scale>
      <p:origin x="0" y="5436"/>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2"/>
  <c:chart>
    <c:autoTitleDeleted val="1"/>
    <c:view3D>
      <c:rotX val="0"/>
      <c:rotY val="0"/>
      <c:rAngAx val="1"/>
    </c:view3D>
    <c:floor>
      <c:thickness val="0"/>
    </c:floor>
    <c:sideWall>
      <c:thickness val="0"/>
    </c:sideWall>
    <c:backWall>
      <c:thickness val="0"/>
    </c:backWall>
    <c:plotArea>
      <c:layout>
        <c:manualLayout>
          <c:layoutTarget val="inner"/>
          <c:xMode val="edge"/>
          <c:yMode val="edge"/>
          <c:x val="0.10361864489161077"/>
          <c:y val="6.0820698940467134E-2"/>
          <c:w val="0.8075966025080199"/>
          <c:h val="0.48649687332181241"/>
        </c:manualLayout>
      </c:layout>
      <c:bar3DChart>
        <c:barDir val="col"/>
        <c:grouping val="clustered"/>
        <c:varyColors val="1"/>
        <c:ser>
          <c:idx val="0"/>
          <c:order val="0"/>
          <c:tx>
            <c:strRef>
              <c:f>Φύλλο1!$B$1</c:f>
              <c:strCache>
                <c:ptCount val="1"/>
                <c:pt idx="0">
                  <c:v>Ατομα</c:v>
                </c:pt>
              </c:strCache>
            </c:strRef>
          </c:tx>
          <c:invertIfNegative val="1"/>
          <c:dPt>
            <c:idx val="0"/>
            <c:invertIfNegative val="1"/>
            <c:bubble3D val="0"/>
            <c:spPr>
              <a:solidFill>
                <a:srgbClr val="00FF00"/>
              </a:solidFill>
            </c:spPr>
            <c:extLst>
              <c:ext xmlns:c16="http://schemas.microsoft.com/office/drawing/2014/chart" uri="{C3380CC4-5D6E-409C-BE32-E72D297353CC}">
                <c16:uniqueId val="{00000001-7154-4439-A953-76C14ED8DB50}"/>
              </c:ext>
            </c:extLst>
          </c:dPt>
          <c:dPt>
            <c:idx val="1"/>
            <c:invertIfNegative val="1"/>
            <c:bubble3D val="0"/>
            <c:spPr>
              <a:solidFill>
                <a:srgbClr val="002060"/>
              </a:solidFill>
            </c:spPr>
            <c:extLst>
              <c:ext xmlns:c16="http://schemas.microsoft.com/office/drawing/2014/chart" uri="{C3380CC4-5D6E-409C-BE32-E72D297353CC}">
                <c16:uniqueId val="{00000003-7154-4439-A953-76C14ED8DB50}"/>
              </c:ext>
            </c:extLst>
          </c:dPt>
          <c:dPt>
            <c:idx val="2"/>
            <c:invertIfNegative val="1"/>
            <c:bubble3D val="0"/>
            <c:spPr>
              <a:solidFill>
                <a:srgbClr val="00B0F0"/>
              </a:solidFill>
            </c:spPr>
            <c:extLst>
              <c:ext xmlns:c16="http://schemas.microsoft.com/office/drawing/2014/chart" uri="{C3380CC4-5D6E-409C-BE32-E72D297353CC}">
                <c16:uniqueId val="{00000005-7154-4439-A953-76C14ED8DB50}"/>
              </c:ext>
            </c:extLst>
          </c:dPt>
          <c:dPt>
            <c:idx val="3"/>
            <c:invertIfNegative val="1"/>
            <c:bubble3D val="0"/>
            <c:spPr>
              <a:solidFill>
                <a:srgbClr val="92D050"/>
              </a:solidFill>
            </c:spPr>
            <c:extLst>
              <c:ext xmlns:c16="http://schemas.microsoft.com/office/drawing/2014/chart" uri="{C3380CC4-5D6E-409C-BE32-E72D297353CC}">
                <c16:uniqueId val="{00000007-7154-4439-A953-76C14ED8DB50}"/>
              </c:ext>
            </c:extLst>
          </c:dPt>
          <c:dPt>
            <c:idx val="4"/>
            <c:invertIfNegative val="1"/>
            <c:bubble3D val="0"/>
            <c:spPr>
              <a:solidFill>
                <a:schemeClr val="tx1"/>
              </a:solidFill>
            </c:spPr>
            <c:extLst>
              <c:ext xmlns:c16="http://schemas.microsoft.com/office/drawing/2014/chart" uri="{C3380CC4-5D6E-409C-BE32-E72D297353CC}">
                <c16:uniqueId val="{00000009-7154-4439-A953-76C14ED8DB50}"/>
              </c:ext>
            </c:extLst>
          </c:dPt>
          <c:dPt>
            <c:idx val="5"/>
            <c:invertIfNegative val="1"/>
            <c:bubble3D val="0"/>
            <c:spPr>
              <a:solidFill>
                <a:srgbClr val="FF0066"/>
              </a:solidFill>
            </c:spPr>
            <c:extLst>
              <c:ext xmlns:c16="http://schemas.microsoft.com/office/drawing/2014/chart" uri="{C3380CC4-5D6E-409C-BE32-E72D297353CC}">
                <c16:uniqueId val="{0000000B-7154-4439-A953-76C14ED8DB50}"/>
              </c:ext>
            </c:extLst>
          </c:dPt>
          <c:dPt>
            <c:idx val="6"/>
            <c:invertIfNegative val="1"/>
            <c:bubble3D val="0"/>
            <c:spPr>
              <a:solidFill>
                <a:srgbClr val="00B050"/>
              </a:solidFill>
            </c:spPr>
            <c:extLst>
              <c:ext xmlns:c16="http://schemas.microsoft.com/office/drawing/2014/chart" uri="{C3380CC4-5D6E-409C-BE32-E72D297353CC}">
                <c16:uniqueId val="{0000000D-7154-4439-A953-76C14ED8DB50}"/>
              </c:ext>
            </c:extLst>
          </c:dPt>
          <c:dPt>
            <c:idx val="7"/>
            <c:invertIfNegative val="1"/>
            <c:bubble3D val="0"/>
            <c:spPr>
              <a:solidFill>
                <a:srgbClr val="FFFF00"/>
              </a:solidFill>
            </c:spPr>
            <c:extLst>
              <c:ext xmlns:c16="http://schemas.microsoft.com/office/drawing/2014/chart" uri="{C3380CC4-5D6E-409C-BE32-E72D297353CC}">
                <c16:uniqueId val="{0000000F-7154-4439-A953-76C14ED8DB50}"/>
              </c:ext>
            </c:extLst>
          </c:dPt>
          <c:dLbls>
            <c:dLbl>
              <c:idx val="0"/>
              <c:layout>
                <c:manualLayout>
                  <c:x val="4.6296296296296294E-3"/>
                  <c:y val="-5.4888875880504985E-2"/>
                </c:manualLayout>
              </c:layout>
              <c:showLegendKey val="1"/>
              <c:showVal val="1"/>
              <c:showCatName val="0"/>
              <c:showSerName val="0"/>
              <c:showPercent val="1"/>
              <c:showBubbleSize val="1"/>
              <c:extLst>
                <c:ext xmlns:c15="http://schemas.microsoft.com/office/drawing/2012/chart" uri="{CE6537A1-D6FC-4f65-9D91-7224C49458BB}"/>
                <c:ext xmlns:c16="http://schemas.microsoft.com/office/drawing/2014/chart" uri="{C3380CC4-5D6E-409C-BE32-E72D297353CC}">
                  <c16:uniqueId val="{00000001-7154-4439-A953-76C14ED8DB50}"/>
                </c:ext>
              </c:extLst>
            </c:dLbl>
            <c:dLbl>
              <c:idx val="1"/>
              <c:layout>
                <c:manualLayout>
                  <c:x val="-4.6296296296296294E-3"/>
                  <c:y val="-6.5550801839611719E-2"/>
                </c:manualLayout>
              </c:layout>
              <c:showLegendKey val="1"/>
              <c:showVal val="1"/>
              <c:showCatName val="0"/>
              <c:showSerName val="0"/>
              <c:showPercent val="1"/>
              <c:showBubbleSize val="1"/>
              <c:extLst>
                <c:ext xmlns:c15="http://schemas.microsoft.com/office/drawing/2012/chart" uri="{CE6537A1-D6FC-4f65-9D91-7224C49458BB}"/>
                <c:ext xmlns:c16="http://schemas.microsoft.com/office/drawing/2014/chart" uri="{C3380CC4-5D6E-409C-BE32-E72D297353CC}">
                  <c16:uniqueId val="{00000003-7154-4439-A953-76C14ED8DB50}"/>
                </c:ext>
              </c:extLst>
            </c:dLbl>
            <c:dLbl>
              <c:idx val="2"/>
              <c:layout>
                <c:manualLayout>
                  <c:x val="0"/>
                  <c:y val="-5.6463243821512528E-2"/>
                </c:manualLayout>
              </c:layout>
              <c:showLegendKey val="1"/>
              <c:showVal val="1"/>
              <c:showCatName val="0"/>
              <c:showSerName val="0"/>
              <c:showPercent val="1"/>
              <c:showBubbleSize val="1"/>
              <c:extLst>
                <c:ext xmlns:c15="http://schemas.microsoft.com/office/drawing/2012/chart" uri="{CE6537A1-D6FC-4f65-9D91-7224C49458BB}"/>
                <c:ext xmlns:c16="http://schemas.microsoft.com/office/drawing/2014/chart" uri="{C3380CC4-5D6E-409C-BE32-E72D297353CC}">
                  <c16:uniqueId val="{00000005-7154-4439-A953-76C14ED8DB50}"/>
                </c:ext>
              </c:extLst>
            </c:dLbl>
            <c:dLbl>
              <c:idx val="3"/>
              <c:layout>
                <c:manualLayout>
                  <c:x val="3.0862982404977154E-3"/>
                  <c:y val="-5.6800472034661119E-2"/>
                </c:manualLayout>
              </c:layout>
              <c:showLegendKey val="1"/>
              <c:showVal val="1"/>
              <c:showCatName val="0"/>
              <c:showSerName val="0"/>
              <c:showPercent val="1"/>
              <c:showBubbleSize val="1"/>
              <c:extLst>
                <c:ext xmlns:c15="http://schemas.microsoft.com/office/drawing/2012/chart" uri="{CE6537A1-D6FC-4f65-9D91-7224C49458BB}"/>
                <c:ext xmlns:c16="http://schemas.microsoft.com/office/drawing/2014/chart" uri="{C3380CC4-5D6E-409C-BE32-E72D297353CC}">
                  <c16:uniqueId val="{00000007-7154-4439-A953-76C14ED8DB50}"/>
                </c:ext>
              </c:extLst>
            </c:dLbl>
            <c:dLbl>
              <c:idx val="4"/>
              <c:layout>
                <c:manualLayout>
                  <c:x val="1.5432098765432098E-3"/>
                  <c:y val="-5.6243515249926407E-2"/>
                </c:manualLayout>
              </c:layout>
              <c:showLegendKey val="1"/>
              <c:showVal val="1"/>
              <c:showCatName val="0"/>
              <c:showSerName val="0"/>
              <c:showPercent val="1"/>
              <c:showBubbleSize val="1"/>
              <c:extLst>
                <c:ext xmlns:c15="http://schemas.microsoft.com/office/drawing/2012/chart" uri="{CE6537A1-D6FC-4f65-9D91-7224C49458BB}"/>
                <c:ext xmlns:c16="http://schemas.microsoft.com/office/drawing/2014/chart" uri="{C3380CC4-5D6E-409C-BE32-E72D297353CC}">
                  <c16:uniqueId val="{00000009-7154-4439-A953-76C14ED8DB50}"/>
                </c:ext>
              </c:extLst>
            </c:dLbl>
            <c:dLbl>
              <c:idx val="5"/>
              <c:layout>
                <c:manualLayout>
                  <c:x val="7.716049382716049E-3"/>
                  <c:y val="-5.568125613479627E-2"/>
                </c:manualLayout>
              </c:layout>
              <c:showLegendKey val="1"/>
              <c:showVal val="1"/>
              <c:showCatName val="0"/>
              <c:showSerName val="0"/>
              <c:showPercent val="1"/>
              <c:showBubbleSize val="1"/>
              <c:extLst>
                <c:ext xmlns:c15="http://schemas.microsoft.com/office/drawing/2012/chart" uri="{CE6537A1-D6FC-4f65-9D91-7224C49458BB}"/>
                <c:ext xmlns:c16="http://schemas.microsoft.com/office/drawing/2014/chart" uri="{C3380CC4-5D6E-409C-BE32-E72D297353CC}">
                  <c16:uniqueId val="{0000000B-7154-4439-A953-76C14ED8DB50}"/>
                </c:ext>
              </c:extLst>
            </c:dLbl>
            <c:dLbl>
              <c:idx val="6"/>
              <c:layout>
                <c:manualLayout>
                  <c:x val="-4.6296296296296294E-3"/>
                  <c:y val="-7.0268391239023065E-2"/>
                </c:manualLayout>
              </c:layout>
              <c:showLegendKey val="1"/>
              <c:showVal val="1"/>
              <c:showCatName val="0"/>
              <c:showSerName val="0"/>
              <c:showPercent val="1"/>
              <c:showBubbleSize val="1"/>
              <c:extLst>
                <c:ext xmlns:c15="http://schemas.microsoft.com/office/drawing/2012/chart" uri="{CE6537A1-D6FC-4f65-9D91-7224C49458BB}"/>
                <c:ext xmlns:c16="http://schemas.microsoft.com/office/drawing/2014/chart" uri="{C3380CC4-5D6E-409C-BE32-E72D297353CC}">
                  <c16:uniqueId val="{0000000D-7154-4439-A953-76C14ED8DB50}"/>
                </c:ext>
              </c:extLst>
            </c:dLbl>
            <c:dLbl>
              <c:idx val="7"/>
              <c:layout>
                <c:manualLayout>
                  <c:x val="1.2345679012345678E-2"/>
                  <c:y val="-5.847685681247651E-2"/>
                </c:manualLayout>
              </c:layout>
              <c:showLegendKey val="1"/>
              <c:showVal val="1"/>
              <c:showCatName val="0"/>
              <c:showSerName val="0"/>
              <c:showPercent val="1"/>
              <c:showBubbleSize val="1"/>
              <c:extLst>
                <c:ext xmlns:c15="http://schemas.microsoft.com/office/drawing/2012/chart" uri="{CE6537A1-D6FC-4f65-9D91-7224C49458BB}"/>
                <c:ext xmlns:c16="http://schemas.microsoft.com/office/drawing/2014/chart" uri="{C3380CC4-5D6E-409C-BE32-E72D297353CC}">
                  <c16:uniqueId val="{0000000F-7154-4439-A953-76C14ED8DB50}"/>
                </c:ext>
              </c:extLst>
            </c:dLbl>
            <c:spPr>
              <a:noFill/>
              <a:ln>
                <a:noFill/>
              </a:ln>
              <a:effectLst/>
            </c:spPr>
            <c:txPr>
              <a:bodyPr/>
              <a:lstStyle/>
              <a:p>
                <a:pPr>
                  <a:defRPr sz="1400" b="1">
                    <a:solidFill>
                      <a:srgbClr val="002060"/>
                    </a:solidFill>
                  </a:defRPr>
                </a:pPr>
                <a:endParaRPr lang="en-US"/>
              </a:p>
            </c:txPr>
            <c:showLegendKey val="1"/>
            <c:showVal val="1"/>
            <c:showCatName val="0"/>
            <c:showSerName val="0"/>
            <c:showPercent val="1"/>
            <c:showBubbleSize val="1"/>
            <c:showLeaderLines val="0"/>
            <c:extLst>
              <c:ext xmlns:c15="http://schemas.microsoft.com/office/drawing/2012/chart" uri="{CE6537A1-D6FC-4f65-9D91-7224C49458BB}">
                <c15:showLeaderLines val="0"/>
              </c:ext>
            </c:extLst>
          </c:dLbls>
          <c:cat>
            <c:strRef>
              <c:f>Φύλλο1!$A$2:$A$9</c:f>
              <c:strCache>
                <c:ptCount val="8"/>
                <c:pt idx="0">
                  <c:v>Ιατρική Επίσκεψη</c:v>
                </c:pt>
                <c:pt idx="1">
                  <c:v>Ψυχολογική Εκτίμηση</c:v>
                </c:pt>
                <c:pt idx="2">
                  <c:v>Κοινωνική Υπηρεσία</c:v>
                </c:pt>
                <c:pt idx="3">
                  <c:v>Συμβουλευτική</c:v>
                </c:pt>
                <c:pt idx="4">
                  <c:v>Εργοθεραπεία</c:v>
                </c:pt>
                <c:pt idx="5">
                  <c:v>Φυσικοθεραπεία </c:v>
                </c:pt>
                <c:pt idx="6">
                  <c:v>Νοσηλευτική Εκτίμηση </c:v>
                </c:pt>
                <c:pt idx="7">
                  <c:v>Σύνολο</c:v>
                </c:pt>
              </c:strCache>
            </c:strRef>
          </c:cat>
          <c:val>
            <c:numRef>
              <c:f>Φύλλο1!$B$2:$B$9</c:f>
              <c:numCache>
                <c:formatCode>General</c:formatCode>
                <c:ptCount val="8"/>
                <c:pt idx="0">
                  <c:v>38</c:v>
                </c:pt>
                <c:pt idx="1">
                  <c:v>40</c:v>
                </c:pt>
                <c:pt idx="2">
                  <c:v>12</c:v>
                </c:pt>
                <c:pt idx="3">
                  <c:v>6</c:v>
                </c:pt>
                <c:pt idx="4">
                  <c:v>12</c:v>
                </c:pt>
                <c:pt idx="5">
                  <c:v>12</c:v>
                </c:pt>
                <c:pt idx="6">
                  <c:v>38</c:v>
                </c:pt>
                <c:pt idx="7">
                  <c:v>120</c:v>
                </c:pt>
              </c:numCache>
            </c:numRef>
          </c:val>
          <c:extLst>
            <c:ext xmlns:c16="http://schemas.microsoft.com/office/drawing/2014/chart" uri="{C3380CC4-5D6E-409C-BE32-E72D297353CC}">
              <c16:uniqueId val="{00000010-7154-4439-A953-76C14ED8DB50}"/>
            </c:ext>
          </c:extLst>
        </c:ser>
        <c:dLbls>
          <c:showLegendKey val="0"/>
          <c:showVal val="0"/>
          <c:showCatName val="0"/>
          <c:showSerName val="0"/>
          <c:showPercent val="0"/>
          <c:showBubbleSize val="0"/>
        </c:dLbls>
        <c:gapWidth val="150"/>
        <c:shape val="cylinder"/>
        <c:axId val="131012096"/>
        <c:axId val="131013632"/>
        <c:axId val="0"/>
      </c:bar3DChart>
      <c:catAx>
        <c:axId val="131012096"/>
        <c:scaling>
          <c:orientation val="minMax"/>
        </c:scaling>
        <c:delete val="1"/>
        <c:axPos val="b"/>
        <c:numFmt formatCode="General" sourceLinked="0"/>
        <c:majorTickMark val="cross"/>
        <c:minorTickMark val="cross"/>
        <c:tickLblPos val="nextTo"/>
        <c:crossAx val="131013632"/>
        <c:crosses val="autoZero"/>
        <c:auto val="1"/>
        <c:lblAlgn val="ctr"/>
        <c:lblOffset val="100"/>
        <c:noMultiLvlLbl val="1"/>
      </c:catAx>
      <c:valAx>
        <c:axId val="131013632"/>
        <c:scaling>
          <c:orientation val="minMax"/>
        </c:scaling>
        <c:delete val="1"/>
        <c:axPos val="l"/>
        <c:majorGridlines/>
        <c:numFmt formatCode="General" sourceLinked="1"/>
        <c:majorTickMark val="cross"/>
        <c:minorTickMark val="cross"/>
        <c:tickLblPos val="nextTo"/>
        <c:crossAx val="131012096"/>
        <c:crosses val="autoZero"/>
        <c:crossBetween val="between"/>
      </c:valAx>
    </c:plotArea>
    <c:legend>
      <c:legendPos val="r"/>
      <c:layout>
        <c:manualLayout>
          <c:xMode val="edge"/>
          <c:yMode val="edge"/>
          <c:x val="0.6157446291435793"/>
          <c:y val="0.5598802776215358"/>
          <c:w val="0.34721833381938366"/>
          <c:h val="0.42000946784115406"/>
        </c:manualLayout>
      </c:layout>
      <c:overlay val="1"/>
    </c:legend>
    <c:plotVisOnly val="1"/>
    <c:dispBlanksAs val="zero"/>
    <c:showDLblsOverMax val="1"/>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2"/>
  <c:chart>
    <c:title>
      <c:overlay val="1"/>
    </c:title>
    <c:autoTitleDeleted val="0"/>
    <c:view3D>
      <c:rotX val="0"/>
      <c:rotY val="0"/>
      <c:rAngAx val="1"/>
    </c:view3D>
    <c:floor>
      <c:thickness val="0"/>
    </c:floor>
    <c:sideWall>
      <c:thickness val="0"/>
    </c:sideWall>
    <c:backWall>
      <c:thickness val="0"/>
    </c:backWall>
    <c:plotArea>
      <c:layout>
        <c:manualLayout>
          <c:layoutTarget val="inner"/>
          <c:xMode val="edge"/>
          <c:yMode val="edge"/>
          <c:x val="8.4993559832798674E-2"/>
          <c:y val="0.1440968474554476"/>
          <c:w val="0.64006428015942451"/>
          <c:h val="0.64556073480936538"/>
        </c:manualLayout>
      </c:layout>
      <c:bar3DChart>
        <c:barDir val="col"/>
        <c:grouping val="clustered"/>
        <c:varyColors val="1"/>
        <c:ser>
          <c:idx val="0"/>
          <c:order val="0"/>
          <c:tx>
            <c:strRef>
              <c:f>Φύλλο1!$B$1</c:f>
              <c:strCache>
                <c:ptCount val="1"/>
                <c:pt idx="0">
                  <c:v>ΜΗΝΙΑΙΑ ΚΙΝΗΣΗ</c:v>
                </c:pt>
              </c:strCache>
            </c:strRef>
          </c:tx>
          <c:invertIfNegative val="1"/>
          <c:dPt>
            <c:idx val="0"/>
            <c:invertIfNegative val="1"/>
            <c:bubble3D val="0"/>
            <c:spPr>
              <a:solidFill>
                <a:srgbClr val="7030A0"/>
              </a:solidFill>
            </c:spPr>
            <c:extLst>
              <c:ext xmlns:c16="http://schemas.microsoft.com/office/drawing/2014/chart" uri="{C3380CC4-5D6E-409C-BE32-E72D297353CC}">
                <c16:uniqueId val="{00000001-0364-4B8D-B2F4-C6DFC397163E}"/>
              </c:ext>
            </c:extLst>
          </c:dPt>
          <c:dPt>
            <c:idx val="2"/>
            <c:invertIfNegative val="1"/>
            <c:bubble3D val="0"/>
            <c:spPr>
              <a:solidFill>
                <a:srgbClr val="FF0066"/>
              </a:solidFill>
            </c:spPr>
            <c:extLst>
              <c:ext xmlns:c16="http://schemas.microsoft.com/office/drawing/2014/chart" uri="{C3380CC4-5D6E-409C-BE32-E72D297353CC}">
                <c16:uniqueId val="{00000003-0364-4B8D-B2F4-C6DFC397163E}"/>
              </c:ext>
            </c:extLst>
          </c:dPt>
          <c:dPt>
            <c:idx val="3"/>
            <c:invertIfNegative val="1"/>
            <c:bubble3D val="0"/>
            <c:spPr>
              <a:solidFill>
                <a:srgbClr val="FF0000"/>
              </a:solidFill>
            </c:spPr>
            <c:extLst>
              <c:ext xmlns:c16="http://schemas.microsoft.com/office/drawing/2014/chart" uri="{C3380CC4-5D6E-409C-BE32-E72D297353CC}">
                <c16:uniqueId val="{00000005-0364-4B8D-B2F4-C6DFC397163E}"/>
              </c:ext>
            </c:extLst>
          </c:dPt>
          <c:dPt>
            <c:idx val="4"/>
            <c:invertIfNegative val="1"/>
            <c:bubble3D val="0"/>
            <c:spPr>
              <a:solidFill>
                <a:srgbClr val="FFFF00"/>
              </a:solidFill>
            </c:spPr>
            <c:extLst>
              <c:ext xmlns:c16="http://schemas.microsoft.com/office/drawing/2014/chart" uri="{C3380CC4-5D6E-409C-BE32-E72D297353CC}">
                <c16:uniqueId val="{00000007-0364-4B8D-B2F4-C6DFC397163E}"/>
              </c:ext>
            </c:extLst>
          </c:dPt>
          <c:dPt>
            <c:idx val="6"/>
            <c:invertIfNegative val="1"/>
            <c:bubble3D val="0"/>
            <c:spPr>
              <a:solidFill>
                <a:srgbClr val="FF0000"/>
              </a:solidFill>
            </c:spPr>
            <c:extLst>
              <c:ext xmlns:c16="http://schemas.microsoft.com/office/drawing/2014/chart" uri="{C3380CC4-5D6E-409C-BE32-E72D297353CC}">
                <c16:uniqueId val="{00000009-0364-4B8D-B2F4-C6DFC397163E}"/>
              </c:ext>
            </c:extLst>
          </c:dPt>
          <c:dPt>
            <c:idx val="7"/>
            <c:invertIfNegative val="1"/>
            <c:bubble3D val="0"/>
            <c:spPr>
              <a:solidFill>
                <a:srgbClr val="FFFF00"/>
              </a:solidFill>
            </c:spPr>
            <c:extLst>
              <c:ext xmlns:c16="http://schemas.microsoft.com/office/drawing/2014/chart" uri="{C3380CC4-5D6E-409C-BE32-E72D297353CC}">
                <c16:uniqueId val="{0000000B-0364-4B8D-B2F4-C6DFC397163E}"/>
              </c:ext>
            </c:extLst>
          </c:dPt>
          <c:dPt>
            <c:idx val="8"/>
            <c:invertIfNegative val="1"/>
            <c:bubble3D val="0"/>
            <c:spPr>
              <a:solidFill>
                <a:srgbClr val="00B050"/>
              </a:solidFill>
            </c:spPr>
            <c:extLst>
              <c:ext xmlns:c16="http://schemas.microsoft.com/office/drawing/2014/chart" uri="{C3380CC4-5D6E-409C-BE32-E72D297353CC}">
                <c16:uniqueId val="{0000000D-0364-4B8D-B2F4-C6DFC397163E}"/>
              </c:ext>
            </c:extLst>
          </c:dPt>
          <c:dPt>
            <c:idx val="11"/>
            <c:invertIfNegative val="1"/>
            <c:bubble3D val="0"/>
            <c:spPr>
              <a:solidFill>
                <a:srgbClr val="00B050"/>
              </a:solidFill>
            </c:spPr>
            <c:extLst>
              <c:ext xmlns:c16="http://schemas.microsoft.com/office/drawing/2014/chart" uri="{C3380CC4-5D6E-409C-BE32-E72D297353CC}">
                <c16:uniqueId val="{0000000F-0364-4B8D-B2F4-C6DFC397163E}"/>
              </c:ext>
            </c:extLst>
          </c:dPt>
          <c:dLbls>
            <c:spPr>
              <a:noFill/>
              <a:ln>
                <a:noFill/>
              </a:ln>
              <a:effectLst/>
            </c:spPr>
            <c:txPr>
              <a:bodyPr wrap="square" lIns="38100" tIns="19050" rIns="38100" bIns="19050" anchor="ctr">
                <a:spAutoFit/>
              </a:bodyPr>
              <a:lstStyle/>
              <a:p>
                <a:pPr>
                  <a:defRPr sz="1400"/>
                </a:pPr>
                <a:endParaRPr lang="en-US"/>
              </a:p>
            </c:txPr>
            <c:showLegendKey val="1"/>
            <c:showVal val="1"/>
            <c:showCatName val="0"/>
            <c:showSerName val="0"/>
            <c:showPercent val="1"/>
            <c:showBubbleSize val="1"/>
            <c:showLeaderLines val="0"/>
            <c:extLst>
              <c:ext xmlns:c15="http://schemas.microsoft.com/office/drawing/2012/chart" uri="{CE6537A1-D6FC-4f65-9D91-7224C49458BB}">
                <c15:showLeaderLines val="0"/>
              </c:ext>
            </c:extLst>
          </c:dLbls>
          <c:cat>
            <c:strRef>
              <c:f>Φύλλο1!$A$2:$A$13</c:f>
              <c:strCache>
                <c:ptCount val="12"/>
                <c:pt idx="0">
                  <c:v>ΦΕΒ</c:v>
                </c:pt>
                <c:pt idx="1">
                  <c:v>ΜΑΡ</c:v>
                </c:pt>
                <c:pt idx="2">
                  <c:v>ΑΠΡ</c:v>
                </c:pt>
                <c:pt idx="3">
                  <c:v>ΜΑΙΟ</c:v>
                </c:pt>
                <c:pt idx="4">
                  <c:v>ΙΟΥΝ</c:v>
                </c:pt>
                <c:pt idx="5">
                  <c:v>ΙΟΥΛ</c:v>
                </c:pt>
                <c:pt idx="6">
                  <c:v>ΑΥΓ</c:v>
                </c:pt>
                <c:pt idx="7">
                  <c:v>ΣΕΠ</c:v>
                </c:pt>
                <c:pt idx="8">
                  <c:v>ΟΚΤ</c:v>
                </c:pt>
                <c:pt idx="9">
                  <c:v>ΝΟΕ</c:v>
                </c:pt>
                <c:pt idx="10">
                  <c:v>ΔΕΚ</c:v>
                </c:pt>
                <c:pt idx="11">
                  <c:v>ΙΑΝ</c:v>
                </c:pt>
              </c:strCache>
            </c:strRef>
          </c:cat>
          <c:val>
            <c:numRef>
              <c:f>Φύλλο1!$B$2:$B$13</c:f>
              <c:numCache>
                <c:formatCode>General</c:formatCode>
                <c:ptCount val="12"/>
                <c:pt idx="0">
                  <c:v>120</c:v>
                </c:pt>
                <c:pt idx="1">
                  <c:v>123</c:v>
                </c:pt>
                <c:pt idx="2">
                  <c:v>97</c:v>
                </c:pt>
                <c:pt idx="3">
                  <c:v>68</c:v>
                </c:pt>
                <c:pt idx="4">
                  <c:v>239</c:v>
                </c:pt>
                <c:pt idx="5">
                  <c:v>210</c:v>
                </c:pt>
                <c:pt idx="6">
                  <c:v>74</c:v>
                </c:pt>
                <c:pt idx="7">
                  <c:v>275</c:v>
                </c:pt>
                <c:pt idx="8">
                  <c:v>306</c:v>
                </c:pt>
                <c:pt idx="9">
                  <c:v>222</c:v>
                </c:pt>
                <c:pt idx="10">
                  <c:v>208</c:v>
                </c:pt>
                <c:pt idx="11">
                  <c:v>277</c:v>
                </c:pt>
              </c:numCache>
            </c:numRef>
          </c:val>
          <c:extLst>
            <c:ext xmlns:c16="http://schemas.microsoft.com/office/drawing/2014/chart" uri="{C3380CC4-5D6E-409C-BE32-E72D297353CC}">
              <c16:uniqueId val="{00000010-0364-4B8D-B2F4-C6DFC397163E}"/>
            </c:ext>
          </c:extLst>
        </c:ser>
        <c:dLbls>
          <c:showLegendKey val="0"/>
          <c:showVal val="0"/>
          <c:showCatName val="0"/>
          <c:showSerName val="0"/>
          <c:showPercent val="0"/>
          <c:showBubbleSize val="0"/>
        </c:dLbls>
        <c:gapWidth val="150"/>
        <c:shape val="cylinder"/>
        <c:axId val="64690048"/>
        <c:axId val="64692608"/>
        <c:axId val="0"/>
      </c:bar3DChart>
      <c:catAx>
        <c:axId val="64690048"/>
        <c:scaling>
          <c:orientation val="minMax"/>
        </c:scaling>
        <c:delete val="1"/>
        <c:axPos val="b"/>
        <c:numFmt formatCode="General" sourceLinked="0"/>
        <c:majorTickMark val="cross"/>
        <c:minorTickMark val="cross"/>
        <c:tickLblPos val="nextTo"/>
        <c:crossAx val="64692608"/>
        <c:crosses val="autoZero"/>
        <c:auto val="1"/>
        <c:lblAlgn val="ctr"/>
        <c:lblOffset val="100"/>
        <c:noMultiLvlLbl val="1"/>
      </c:catAx>
      <c:valAx>
        <c:axId val="64692608"/>
        <c:scaling>
          <c:orientation val="minMax"/>
        </c:scaling>
        <c:delete val="1"/>
        <c:axPos val="l"/>
        <c:majorGridlines/>
        <c:numFmt formatCode="General" sourceLinked="1"/>
        <c:majorTickMark val="cross"/>
        <c:minorTickMark val="cross"/>
        <c:tickLblPos val="nextTo"/>
        <c:crossAx val="64690048"/>
        <c:crosses val="autoZero"/>
        <c:crossBetween val="between"/>
      </c:valAx>
    </c:plotArea>
    <c:legend>
      <c:legendPos val="r"/>
      <c:overlay val="1"/>
    </c:legend>
    <c:plotVisOnly val="1"/>
    <c:dispBlanksAs val="zero"/>
    <c:showDLblsOverMax val="1"/>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solidFill>
          <a:schemeClr val="bg2">
            <a:lumMod val="75000"/>
            <a:alpha val="27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1"/>
        <c:ser>
          <c:idx val="0"/>
          <c:order val="0"/>
          <c:tx>
            <c:strRef>
              <c:f>Φύλλο1!$B$1</c:f>
              <c:strCache>
                <c:ptCount val="1"/>
                <c:pt idx="0">
                  <c:v>1 ΧΡΟΝΟΣ</c:v>
                </c:pt>
              </c:strCache>
            </c:strRef>
          </c:tx>
          <c:invertIfNegative val="1"/>
          <c:dPt>
            <c:idx val="0"/>
            <c:invertIfNegative val="1"/>
            <c:bubble3D val="0"/>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extLst>
              <c:ext xmlns:c16="http://schemas.microsoft.com/office/drawing/2014/chart" uri="{C3380CC4-5D6E-409C-BE32-E72D297353CC}">
                <c16:uniqueId val="{00000001-1B12-42EC-B10E-338939D854F9}"/>
              </c:ext>
            </c:extLst>
          </c:dPt>
          <c:dPt>
            <c:idx val="1"/>
            <c:invertIfNegative val="1"/>
            <c:bubble3D val="0"/>
            <c:spPr>
              <a:solidFill>
                <a:schemeClr val="accent2">
                  <a:alpha val="88000"/>
                </a:schemeClr>
              </a:solidFill>
              <a:ln>
                <a:solidFill>
                  <a:schemeClr val="accent2">
                    <a:lumMod val="50000"/>
                  </a:schemeClr>
                </a:solidFill>
              </a:ln>
              <a:effectLst/>
              <a:scene3d>
                <a:camera prst="orthographicFront"/>
                <a:lightRig rig="threePt" dir="t"/>
              </a:scene3d>
              <a:sp3d prstMaterial="flat">
                <a:contourClr>
                  <a:schemeClr val="accent2">
                    <a:lumMod val="50000"/>
                  </a:schemeClr>
                </a:contourClr>
              </a:sp3d>
            </c:spPr>
            <c:extLst>
              <c:ext xmlns:c16="http://schemas.microsoft.com/office/drawing/2014/chart" uri="{C3380CC4-5D6E-409C-BE32-E72D297353CC}">
                <c16:uniqueId val="{00000003-1B12-42EC-B10E-338939D854F9}"/>
              </c:ext>
            </c:extLst>
          </c:dPt>
          <c:dPt>
            <c:idx val="2"/>
            <c:invertIfNegative val="1"/>
            <c:bubble3D val="0"/>
            <c:spPr>
              <a:solidFill>
                <a:schemeClr val="accent3">
                  <a:alpha val="88000"/>
                </a:schemeClr>
              </a:solidFill>
              <a:ln>
                <a:solidFill>
                  <a:schemeClr val="accent3">
                    <a:lumMod val="50000"/>
                  </a:schemeClr>
                </a:solidFill>
              </a:ln>
              <a:effectLst/>
              <a:scene3d>
                <a:camera prst="orthographicFront"/>
                <a:lightRig rig="threePt" dir="t"/>
              </a:scene3d>
              <a:sp3d prstMaterial="flat">
                <a:contourClr>
                  <a:schemeClr val="accent3">
                    <a:lumMod val="50000"/>
                  </a:schemeClr>
                </a:contourClr>
              </a:sp3d>
            </c:spPr>
            <c:extLst>
              <c:ext xmlns:c16="http://schemas.microsoft.com/office/drawing/2014/chart" uri="{C3380CC4-5D6E-409C-BE32-E72D297353CC}">
                <c16:uniqueId val="{00000005-1B12-42EC-B10E-338939D854F9}"/>
              </c:ext>
            </c:extLst>
          </c:dPt>
          <c:dPt>
            <c:idx val="3"/>
            <c:invertIfNegative val="1"/>
            <c:bubble3D val="0"/>
            <c:spPr>
              <a:solidFill>
                <a:schemeClr val="accent4">
                  <a:alpha val="88000"/>
                </a:schemeClr>
              </a:solidFill>
              <a:ln>
                <a:solidFill>
                  <a:schemeClr val="accent4">
                    <a:lumMod val="50000"/>
                  </a:schemeClr>
                </a:solidFill>
              </a:ln>
              <a:effectLst/>
              <a:scene3d>
                <a:camera prst="orthographicFront"/>
                <a:lightRig rig="threePt" dir="t"/>
              </a:scene3d>
              <a:sp3d prstMaterial="flat">
                <a:contourClr>
                  <a:schemeClr val="accent4">
                    <a:lumMod val="50000"/>
                  </a:schemeClr>
                </a:contourClr>
              </a:sp3d>
            </c:spPr>
            <c:extLst>
              <c:ext xmlns:c16="http://schemas.microsoft.com/office/drawing/2014/chart" uri="{C3380CC4-5D6E-409C-BE32-E72D297353CC}">
                <c16:uniqueId val="{00000007-1B12-42EC-B10E-338939D854F9}"/>
              </c:ext>
            </c:extLst>
          </c:dPt>
          <c:dPt>
            <c:idx val="4"/>
            <c:invertIfNegative val="1"/>
            <c:bubble3D val="0"/>
            <c:spPr>
              <a:solidFill>
                <a:schemeClr val="accent5">
                  <a:alpha val="88000"/>
                </a:schemeClr>
              </a:solidFill>
              <a:ln>
                <a:solidFill>
                  <a:schemeClr val="accent5">
                    <a:lumMod val="50000"/>
                  </a:schemeClr>
                </a:solidFill>
              </a:ln>
              <a:effectLst/>
              <a:scene3d>
                <a:camera prst="orthographicFront"/>
                <a:lightRig rig="threePt" dir="t"/>
              </a:scene3d>
              <a:sp3d prstMaterial="flat">
                <a:contourClr>
                  <a:schemeClr val="accent5">
                    <a:lumMod val="50000"/>
                  </a:schemeClr>
                </a:contourClr>
              </a:sp3d>
            </c:spPr>
            <c:extLst>
              <c:ext xmlns:c16="http://schemas.microsoft.com/office/drawing/2014/chart" uri="{C3380CC4-5D6E-409C-BE32-E72D297353CC}">
                <c16:uniqueId val="{00000009-1B12-42EC-B10E-338939D854F9}"/>
              </c:ext>
            </c:extLst>
          </c:dPt>
          <c:dPt>
            <c:idx val="5"/>
            <c:invertIfNegative val="1"/>
            <c:bubble3D val="0"/>
            <c:spPr>
              <a:solidFill>
                <a:schemeClr val="accent6">
                  <a:alpha val="88000"/>
                </a:schemeClr>
              </a:solidFill>
              <a:ln>
                <a:solidFill>
                  <a:schemeClr val="accent6">
                    <a:lumMod val="50000"/>
                  </a:schemeClr>
                </a:solidFill>
              </a:ln>
              <a:effectLst/>
              <a:scene3d>
                <a:camera prst="orthographicFront"/>
                <a:lightRig rig="threePt" dir="t"/>
              </a:scene3d>
              <a:sp3d prstMaterial="flat">
                <a:contourClr>
                  <a:schemeClr val="accent6">
                    <a:lumMod val="50000"/>
                  </a:schemeClr>
                </a:contourClr>
              </a:sp3d>
            </c:spPr>
            <c:extLst>
              <c:ext xmlns:c16="http://schemas.microsoft.com/office/drawing/2014/chart" uri="{C3380CC4-5D6E-409C-BE32-E72D297353CC}">
                <c16:uniqueId val="{0000000B-1B12-42EC-B10E-338939D854F9}"/>
              </c:ext>
            </c:extLst>
          </c:dPt>
          <c:dPt>
            <c:idx val="6"/>
            <c:invertIfNegative val="1"/>
            <c:bubble3D val="0"/>
            <c:spPr>
              <a:solidFill>
                <a:schemeClr val="accent1">
                  <a:lumMod val="60000"/>
                  <a:alpha val="88000"/>
                </a:schemeClr>
              </a:solidFill>
              <a:ln>
                <a:solidFill>
                  <a:schemeClr val="accent1">
                    <a:lumMod val="60000"/>
                    <a:lumMod val="50000"/>
                  </a:schemeClr>
                </a:solidFill>
              </a:ln>
              <a:effectLst/>
              <a:scene3d>
                <a:camera prst="orthographicFront"/>
                <a:lightRig rig="threePt" dir="t"/>
              </a:scene3d>
              <a:sp3d prstMaterial="flat">
                <a:contourClr>
                  <a:schemeClr val="accent1">
                    <a:lumMod val="60000"/>
                    <a:lumMod val="50000"/>
                  </a:schemeClr>
                </a:contourClr>
              </a:sp3d>
            </c:spPr>
            <c:extLst>
              <c:ext xmlns:c16="http://schemas.microsoft.com/office/drawing/2014/chart" uri="{C3380CC4-5D6E-409C-BE32-E72D297353CC}">
                <c16:uniqueId val="{0000000D-1B12-42EC-B10E-338939D854F9}"/>
              </c:ext>
            </c:extLst>
          </c:dPt>
          <c:dPt>
            <c:idx val="7"/>
            <c:invertIfNegative val="1"/>
            <c:bubble3D val="0"/>
            <c:spPr>
              <a:solidFill>
                <a:schemeClr val="accent2">
                  <a:lumMod val="60000"/>
                  <a:alpha val="88000"/>
                </a:schemeClr>
              </a:solidFill>
              <a:ln>
                <a:solidFill>
                  <a:schemeClr val="accent2">
                    <a:lumMod val="60000"/>
                    <a:lumMod val="50000"/>
                  </a:schemeClr>
                </a:solidFill>
              </a:ln>
              <a:effectLst/>
              <a:scene3d>
                <a:camera prst="orthographicFront"/>
                <a:lightRig rig="threePt" dir="t"/>
              </a:scene3d>
              <a:sp3d prstMaterial="flat">
                <a:contourClr>
                  <a:schemeClr val="accent2">
                    <a:lumMod val="60000"/>
                    <a:lumMod val="50000"/>
                  </a:schemeClr>
                </a:contourClr>
              </a:sp3d>
            </c:spPr>
            <c:extLst>
              <c:ext xmlns:c16="http://schemas.microsoft.com/office/drawing/2014/chart" uri="{C3380CC4-5D6E-409C-BE32-E72D297353CC}">
                <c16:uniqueId val="{0000000F-1B12-42EC-B10E-338939D854F9}"/>
              </c:ext>
            </c:extLst>
          </c:dPt>
          <c:dPt>
            <c:idx val="8"/>
            <c:invertIfNegative val="1"/>
            <c:bubble3D val="0"/>
            <c:spPr>
              <a:solidFill>
                <a:schemeClr val="accent3">
                  <a:lumMod val="60000"/>
                  <a:alpha val="88000"/>
                </a:schemeClr>
              </a:solidFill>
              <a:ln>
                <a:solidFill>
                  <a:schemeClr val="accent3">
                    <a:lumMod val="60000"/>
                    <a:lumMod val="50000"/>
                  </a:schemeClr>
                </a:solidFill>
              </a:ln>
              <a:effectLst/>
              <a:scene3d>
                <a:camera prst="orthographicFront"/>
                <a:lightRig rig="threePt" dir="t"/>
              </a:scene3d>
              <a:sp3d prstMaterial="flat">
                <a:contourClr>
                  <a:schemeClr val="accent3">
                    <a:lumMod val="60000"/>
                    <a:lumMod val="50000"/>
                  </a:schemeClr>
                </a:contourClr>
              </a:sp3d>
            </c:spPr>
            <c:extLst>
              <c:ext xmlns:c16="http://schemas.microsoft.com/office/drawing/2014/chart" uri="{C3380CC4-5D6E-409C-BE32-E72D297353CC}">
                <c16:uniqueId val="{00000011-1B12-42EC-B10E-338939D854F9}"/>
              </c:ext>
            </c:extLst>
          </c:dPt>
          <c:dPt>
            <c:idx val="9"/>
            <c:invertIfNegative val="1"/>
            <c:bubble3D val="0"/>
            <c:spPr>
              <a:solidFill>
                <a:schemeClr val="accent4">
                  <a:lumMod val="60000"/>
                  <a:alpha val="88000"/>
                </a:schemeClr>
              </a:solidFill>
              <a:ln>
                <a:solidFill>
                  <a:schemeClr val="accent4">
                    <a:lumMod val="60000"/>
                    <a:lumMod val="50000"/>
                  </a:schemeClr>
                </a:solidFill>
              </a:ln>
              <a:effectLst/>
              <a:scene3d>
                <a:camera prst="orthographicFront"/>
                <a:lightRig rig="threePt" dir="t"/>
              </a:scene3d>
              <a:sp3d prstMaterial="flat">
                <a:contourClr>
                  <a:schemeClr val="accent4">
                    <a:lumMod val="60000"/>
                    <a:lumMod val="50000"/>
                  </a:schemeClr>
                </a:contourClr>
              </a:sp3d>
            </c:spPr>
            <c:extLst>
              <c:ext xmlns:c16="http://schemas.microsoft.com/office/drawing/2014/chart" uri="{C3380CC4-5D6E-409C-BE32-E72D297353CC}">
                <c16:uniqueId val="{00000013-1B12-42EC-B10E-338939D854F9}"/>
              </c:ext>
            </c:extLst>
          </c:dPt>
          <c:dLbls>
            <c:dLbl>
              <c:idx val="0"/>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1"/>
              <c:showCatName val="0"/>
              <c:showSerName val="0"/>
              <c:showPercent val="1"/>
              <c:showBubbleSize val="1"/>
              <c:extLst>
                <c:ext xmlns:c16="http://schemas.microsoft.com/office/drawing/2014/chart" uri="{C3380CC4-5D6E-409C-BE32-E72D297353CC}">
                  <c16:uniqueId val="{00000001-1B12-42EC-B10E-338939D854F9}"/>
                </c:ext>
              </c:extLst>
            </c:dLbl>
            <c:dLbl>
              <c:idx val="1"/>
              <c:spPr>
                <a:solidFill>
                  <a:schemeClr val="accent2">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1"/>
              <c:showCatName val="0"/>
              <c:showSerName val="0"/>
              <c:showPercent val="1"/>
              <c:showBubbleSize val="1"/>
              <c:extLst>
                <c:ext xmlns:c16="http://schemas.microsoft.com/office/drawing/2014/chart" uri="{C3380CC4-5D6E-409C-BE32-E72D297353CC}">
                  <c16:uniqueId val="{00000003-1B12-42EC-B10E-338939D854F9}"/>
                </c:ext>
              </c:extLst>
            </c:dLbl>
            <c:dLbl>
              <c:idx val="2"/>
              <c:spPr>
                <a:solidFill>
                  <a:schemeClr val="accent3">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1"/>
              <c:showCatName val="0"/>
              <c:showSerName val="0"/>
              <c:showPercent val="1"/>
              <c:showBubbleSize val="1"/>
              <c:extLst>
                <c:ext xmlns:c16="http://schemas.microsoft.com/office/drawing/2014/chart" uri="{C3380CC4-5D6E-409C-BE32-E72D297353CC}">
                  <c16:uniqueId val="{00000005-1B12-42EC-B10E-338939D854F9}"/>
                </c:ext>
              </c:extLst>
            </c:dLbl>
            <c:dLbl>
              <c:idx val="3"/>
              <c:spPr>
                <a:solidFill>
                  <a:schemeClr val="accent4">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1"/>
              <c:showCatName val="0"/>
              <c:showSerName val="0"/>
              <c:showPercent val="1"/>
              <c:showBubbleSize val="1"/>
              <c:extLst>
                <c:ext xmlns:c16="http://schemas.microsoft.com/office/drawing/2014/chart" uri="{C3380CC4-5D6E-409C-BE32-E72D297353CC}">
                  <c16:uniqueId val="{00000007-1B12-42EC-B10E-338939D854F9}"/>
                </c:ext>
              </c:extLst>
            </c:dLbl>
            <c:dLbl>
              <c:idx val="4"/>
              <c:spPr>
                <a:solidFill>
                  <a:schemeClr val="accent5">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1"/>
              <c:showCatName val="0"/>
              <c:showSerName val="0"/>
              <c:showPercent val="1"/>
              <c:showBubbleSize val="1"/>
              <c:extLst>
                <c:ext xmlns:c16="http://schemas.microsoft.com/office/drawing/2014/chart" uri="{C3380CC4-5D6E-409C-BE32-E72D297353CC}">
                  <c16:uniqueId val="{00000009-1B12-42EC-B10E-338939D854F9}"/>
                </c:ext>
              </c:extLst>
            </c:dLbl>
            <c:dLbl>
              <c:idx val="5"/>
              <c:spPr>
                <a:solidFill>
                  <a:schemeClr val="accent6">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1"/>
              <c:showCatName val="0"/>
              <c:showSerName val="0"/>
              <c:showPercent val="1"/>
              <c:showBubbleSize val="1"/>
              <c:extLst>
                <c:ext xmlns:c16="http://schemas.microsoft.com/office/drawing/2014/chart" uri="{C3380CC4-5D6E-409C-BE32-E72D297353CC}">
                  <c16:uniqueId val="{0000000B-1B12-42EC-B10E-338939D854F9}"/>
                </c:ext>
              </c:extLst>
            </c:dLbl>
            <c:dLbl>
              <c:idx val="6"/>
              <c:spPr>
                <a:solidFill>
                  <a:schemeClr val="accent1">
                    <a:lumMod val="60000"/>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1"/>
              <c:showCatName val="0"/>
              <c:showSerName val="0"/>
              <c:showPercent val="1"/>
              <c:showBubbleSize val="1"/>
              <c:extLst>
                <c:ext xmlns:c16="http://schemas.microsoft.com/office/drawing/2014/chart" uri="{C3380CC4-5D6E-409C-BE32-E72D297353CC}">
                  <c16:uniqueId val="{0000000D-1B12-42EC-B10E-338939D854F9}"/>
                </c:ext>
              </c:extLst>
            </c:dLbl>
            <c:dLbl>
              <c:idx val="7"/>
              <c:spPr>
                <a:solidFill>
                  <a:schemeClr val="accent2">
                    <a:lumMod val="60000"/>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1"/>
              <c:showCatName val="0"/>
              <c:showSerName val="0"/>
              <c:showPercent val="1"/>
              <c:showBubbleSize val="1"/>
              <c:extLst>
                <c:ext xmlns:c16="http://schemas.microsoft.com/office/drawing/2014/chart" uri="{C3380CC4-5D6E-409C-BE32-E72D297353CC}">
                  <c16:uniqueId val="{0000000F-1B12-42EC-B10E-338939D854F9}"/>
                </c:ext>
              </c:extLst>
            </c:dLbl>
            <c:dLbl>
              <c:idx val="8"/>
              <c:spPr>
                <a:solidFill>
                  <a:schemeClr val="accent3">
                    <a:lumMod val="60000"/>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1"/>
              <c:showCatName val="0"/>
              <c:showSerName val="0"/>
              <c:showPercent val="1"/>
              <c:showBubbleSize val="1"/>
              <c:extLst>
                <c:ext xmlns:c16="http://schemas.microsoft.com/office/drawing/2014/chart" uri="{C3380CC4-5D6E-409C-BE32-E72D297353CC}">
                  <c16:uniqueId val="{00000011-1B12-42EC-B10E-338939D854F9}"/>
                </c:ext>
              </c:extLst>
            </c:dLbl>
            <c:dLbl>
              <c:idx val="9"/>
              <c:spPr>
                <a:solidFill>
                  <a:schemeClr val="accent4">
                    <a:lumMod val="60000"/>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1"/>
              <c:showCatName val="0"/>
              <c:showSerName val="0"/>
              <c:showPercent val="1"/>
              <c:showBubbleSize val="1"/>
              <c:extLst>
                <c:ext xmlns:c16="http://schemas.microsoft.com/office/drawing/2014/chart" uri="{C3380CC4-5D6E-409C-BE32-E72D297353CC}">
                  <c16:uniqueId val="{00000013-1B12-42EC-B10E-338939D854F9}"/>
                </c:ext>
              </c:extLst>
            </c:dLbl>
            <c:spPr>
              <a:solidFill>
                <a:srgbClr val="4F81BD">
                  <a:alpha val="30000"/>
                </a:srgbClr>
              </a:solidFill>
              <a:ln>
                <a:solidFill>
                  <a:prstClr val="white">
                    <a:alpha val="50000"/>
                  </a:prstClr>
                </a:solidFill>
                <a:round/>
              </a:ln>
              <a:effectLst>
                <a:outerShdw blurRad="63500" dist="88900" dir="2700000" algn="tl" rotWithShape="0">
                  <a:prstClr val="black">
                    <a:alpha val="40000"/>
                  </a:prstClr>
                </a:outerShdw>
              </a:effectLst>
            </c:spPr>
            <c:showLegendKey val="0"/>
            <c:showVal val="1"/>
            <c:showCatName val="0"/>
            <c:showSerName val="0"/>
            <c:showPercent val="1"/>
            <c:showBubbleSize val="1"/>
            <c:showLeaderLines val="0"/>
            <c:extLst>
              <c:ext xmlns:c15="http://schemas.microsoft.com/office/drawing/2012/chart" uri="{CE6537A1-D6FC-4f65-9D91-7224C49458BB}">
                <c15:showLeaderLines val="0"/>
              </c:ext>
            </c:extLst>
          </c:dLbls>
          <c:cat>
            <c:strRef>
              <c:f>Φύλλο1!$A$2:$A$11</c:f>
              <c:strCache>
                <c:ptCount val="10"/>
                <c:pt idx="0">
                  <c:v>ΕΠΩΦΕΛΟΥΜΕΝΟΙ</c:v>
                </c:pt>
                <c:pt idx="1">
                  <c:v>ΙΑΤΡ. ΕΠΙΣΚΕΨΗ</c:v>
                </c:pt>
                <c:pt idx="2">
                  <c:v>ΨΥΧΟΛΟΓΙΚΗ ΕΚΤΙΜΗΣΗ</c:v>
                </c:pt>
                <c:pt idx="3">
                  <c:v>ΚΟΙΝΩΝΙΚΗ ΥΠΗΡΕΣΙΑ</c:v>
                </c:pt>
                <c:pt idx="4">
                  <c:v>ΕΡΓΟ ΑΞΙΟΛΟΓΗΣΗ</c:v>
                </c:pt>
                <c:pt idx="5">
                  <c:v>ΦΥΣΙΚΟΘΕΡΑΠΕΙΑ</c:v>
                </c:pt>
                <c:pt idx="6">
                  <c:v>ΣΥΜΒΟΥΛΕΥΤΙΚΗ</c:v>
                </c:pt>
                <c:pt idx="7">
                  <c:v>ΝΟΗΤΙΚΗ ΕΝΔΥΝΑΜΩΣΗ</c:v>
                </c:pt>
                <c:pt idx="8">
                  <c:v>ΣΥΝΟΛΟ ΕΡΓΟ</c:v>
                </c:pt>
                <c:pt idx="9">
                  <c:v>SKYPE</c:v>
                </c:pt>
              </c:strCache>
            </c:strRef>
          </c:cat>
          <c:val>
            <c:numRef>
              <c:f>Φύλλο1!$B$2:$B$11</c:f>
              <c:numCache>
                <c:formatCode>General</c:formatCode>
                <c:ptCount val="10"/>
                <c:pt idx="0">
                  <c:v>199</c:v>
                </c:pt>
                <c:pt idx="1">
                  <c:v>503</c:v>
                </c:pt>
                <c:pt idx="2">
                  <c:v>182</c:v>
                </c:pt>
                <c:pt idx="3">
                  <c:v>89</c:v>
                </c:pt>
                <c:pt idx="4">
                  <c:v>38</c:v>
                </c:pt>
                <c:pt idx="5">
                  <c:v>381</c:v>
                </c:pt>
                <c:pt idx="6">
                  <c:v>113</c:v>
                </c:pt>
                <c:pt idx="7">
                  <c:v>449</c:v>
                </c:pt>
                <c:pt idx="8">
                  <c:v>350</c:v>
                </c:pt>
                <c:pt idx="9">
                  <c:v>116</c:v>
                </c:pt>
              </c:numCache>
            </c:numRef>
          </c:val>
          <c:extLst>
            <c:ext xmlns:c16="http://schemas.microsoft.com/office/drawing/2014/chart" uri="{C3380CC4-5D6E-409C-BE32-E72D297353CC}">
              <c16:uniqueId val="{00000014-1B12-42EC-B10E-338939D854F9}"/>
            </c:ext>
          </c:extLst>
        </c:ser>
        <c:dLbls>
          <c:showLegendKey val="0"/>
          <c:showVal val="1"/>
          <c:showCatName val="0"/>
          <c:showSerName val="0"/>
          <c:showPercent val="0"/>
          <c:showBubbleSize val="0"/>
        </c:dLbls>
        <c:gapWidth val="84"/>
        <c:gapDepth val="53"/>
        <c:shape val="cylinder"/>
        <c:axId val="64747008"/>
        <c:axId val="64748928"/>
        <c:axId val="0"/>
      </c:bar3DChart>
      <c:catAx>
        <c:axId val="64747008"/>
        <c:scaling>
          <c:orientation val="minMax"/>
        </c:scaling>
        <c:delete val="0"/>
        <c:axPos val="b"/>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crossAx val="64748928"/>
        <c:crosses val="autoZero"/>
        <c:auto val="1"/>
        <c:lblAlgn val="ctr"/>
        <c:lblOffset val="100"/>
        <c:noMultiLvlLbl val="1"/>
      </c:catAx>
      <c:valAx>
        <c:axId val="64748928"/>
        <c:scaling>
          <c:orientation val="minMax"/>
        </c:scaling>
        <c:delete val="1"/>
        <c:axPos val="l"/>
        <c:numFmt formatCode="General" sourceLinked="1"/>
        <c:majorTickMark val="out"/>
        <c:minorTickMark val="none"/>
        <c:tickLblPos val="nextTo"/>
        <c:crossAx val="6474700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legend>
    <c:plotVisOnly val="1"/>
    <c:dispBlanksAs val="zero"/>
    <c:showDLblsOverMax val="1"/>
  </c:chart>
  <c:spPr>
    <a:solidFill>
      <a:schemeClr val="dk1">
        <a:lumMod val="75000"/>
        <a:lumOff val="25000"/>
      </a:schemeClr>
    </a:solidFill>
    <a:ln w="6350" cap="flat" cmpd="sng" algn="ctr">
      <a:solidFill>
        <a:schemeClr val="dk1">
          <a:tint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1">
  <cs:axisTitle>
    <cs:lnRef idx="0"/>
    <cs:fillRef idx="0"/>
    <cs:effectRef idx="0"/>
    <cs:fontRef idx="minor">
      <a:schemeClr val="lt1">
        <a:lumMod val="75000"/>
      </a:schemeClr>
    </cs:fontRef>
    <cs:defRPr sz="1197" kern="1200"/>
  </cs:axisTitle>
  <cs:categoryAxis>
    <cs:lnRef idx="0"/>
    <cs:fillRef idx="0"/>
    <cs:effectRef idx="0"/>
    <cs:fontRef idx="minor">
      <a:schemeClr val="lt1">
        <a:lumMod val="75000"/>
      </a:schemeClr>
    </cs:fontRef>
    <cs:defRPr sz="1197" kern="1200"/>
  </cs:categoryAxis>
  <cs:chartArea>
    <cs:lnRef idx="0"/>
    <cs:fillRef idx="0"/>
    <cs:effectRef idx="0"/>
    <cs:fontRef idx="minor">
      <a:schemeClr val="lt1"/>
    </cs:fontRef>
    <cs:spPr>
      <a:solidFill>
        <a:schemeClr val="dk1">
          <a:lumMod val="75000"/>
          <a:lumOff val="25000"/>
        </a:schemeClr>
      </a:solidFill>
      <a:ln w="6350" cap="flat" cmpd="sng" algn="ctr">
        <a:solidFill>
          <a:schemeClr val="dk1">
            <a:tint val="75000"/>
          </a:schemeClr>
        </a:solidFill>
        <a:round/>
      </a:ln>
    </cs:spPr>
    <cs:defRPr sz="1330" kern="1200"/>
  </cs:chartArea>
  <cs:dataLabel>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dataLabel>
  <cs:dataLabelCallout>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cs:spPr>
  </cs:dataPoint>
  <cs:dataPoint3D>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a:scene3d>
        <a:camera prst="orthographicFront"/>
        <a:lightRig rig="threePt" dir="t"/>
      </a:scene3d>
      <a:sp3d prstMaterial="flat"/>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dk1">
            <a:lumMod val="75000"/>
            <a:lumOff val="25000"/>
          </a:schemeClr>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1197"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tx1"/>
    </cs:fontRef>
    <cs:spPr>
      <a:solidFill>
        <a:schemeClr val="bg2">
          <a:lumMod val="75000"/>
          <a:alpha val="27000"/>
        </a:schemeClr>
      </a:solidFill>
      <a:sp3d/>
    </cs:spPr>
  </cs:floor>
  <cs:gridlineMajor>
    <cs:lnRef idx="0"/>
    <cs:fillRef idx="0"/>
    <cs:effectRef idx="0"/>
    <cs:fontRef idx="minor">
      <a:schemeClr val="tx1"/>
    </cs:fontRef>
    <cs:spPr>
      <a:ln w="9525">
        <a:solidFill>
          <a:schemeClr val="lt1">
            <a:lumMod val="50000"/>
          </a:schemeClr>
        </a:solidFill>
      </a:ln>
    </cs:spPr>
  </cs:gridlineMajor>
  <cs:gridlineMinor>
    <cs:lnRef idx="0"/>
    <cs:fillRef idx="0"/>
    <cs:effectRef idx="0"/>
    <cs:fontRef idx="minor">
      <a:schemeClr val="tx1"/>
    </cs:fontRef>
    <cs:spPr>
      <a:ln w="9525">
        <a:solidFill>
          <a:schemeClr val="lt1">
            <a:lumMod val="40000"/>
          </a:schemeClr>
        </a:solidFill>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defRPr sz="1197"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cs:fontRef>
    <cs:defRPr sz="2200" b="0" kern="1200" cap="all" baseline="0"/>
  </cs:title>
  <cs:trendline>
    <cs:lnRef idx="0">
      <cs:styleClr val="auto"/>
    </cs:lnRef>
    <cs:fillRef idx="0"/>
    <cs:effectRef idx="0"/>
    <cs:fontRef idx="minor">
      <a:schemeClr val="dk1"/>
    </cs:fontRef>
    <cs:spPr>
      <a:ln w="9525" cap="rnd">
        <a:solidFill>
          <a:schemeClr val="phClr">
            <a:alpha val="50000"/>
          </a:schemeClr>
        </a:solidFill>
      </a:ln>
    </cs:spPr>
  </cs:trendline>
  <cs:trendlineLabel>
    <cs:lnRef idx="0"/>
    <cs:fillRef idx="0"/>
    <cs:effectRef idx="0"/>
    <cs:fontRef idx="minor">
      <a:schemeClr val="lt1">
        <a:lumMod val="75000"/>
      </a:schemeClr>
    </cs:fontRef>
    <cs:defRPr sz="1197"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1197" kern="1200"/>
  </cs:valueAxis>
  <cs:wall>
    <cs:lnRef idx="0"/>
    <cs:fillRef idx="0"/>
    <cs:effectRef idx="0"/>
    <cs:fontRef idx="minor">
      <a:schemeClr val="tx1"/>
    </cs:fontRef>
    <cs:spPr>
      <a:sp3d/>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5F621F-44BB-41B7-B153-6C919AD05DBB}" type="datetimeFigureOut">
              <a:rPr lang="el-GR" smtClean="0"/>
              <a:pPr/>
              <a:t>22/2/2021</a:t>
            </a:fld>
            <a:endParaRPr lang="el-GR" dirty="0"/>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CCF9FA-D3A1-4B8D-84F9-16E398A7496E}" type="slidenum">
              <a:rPr lang="el-GR" smtClean="0"/>
              <a:pPr/>
              <a:t>‹#›</a:t>
            </a:fld>
            <a:endParaRPr lang="el-G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D5CCF9FA-D3A1-4B8D-84F9-16E398A7496E}" type="slidenum">
              <a:rPr lang="el-GR" smtClean="0"/>
              <a:pPr/>
              <a:t>1</a:t>
            </a:fld>
            <a:endParaRPr lang="el-G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Κάντε κλικ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757C9D85-CD5D-4817-8B9D-D9D45A7F90C0}" type="datetime1">
              <a:rPr lang="el-GR" smtClean="0"/>
              <a:pPr/>
              <a:t>22/2/2021</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E4158948-02B8-4B88-9933-B2AF97E50C23}" type="datetime1">
              <a:rPr lang="el-GR" smtClean="0"/>
              <a:pPr/>
              <a:t>22/2/2021</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C7B8F1F8-20AC-4954-B665-A354F8457F49}" type="datetime1">
              <a:rPr lang="el-GR" smtClean="0"/>
              <a:pPr/>
              <a:t>22/2/2021</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idx="1"/>
          </p:nvPr>
        </p:nvSpPr>
        <p:spPr/>
        <p:txBody>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886043DA-1852-422D-8C66-BFE27614B868}" type="datetime1">
              <a:rPr lang="el-GR" smtClean="0"/>
              <a:pPr/>
              <a:t>22/2/2021</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Κάντε κλικ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ADC682AA-7700-4523-8E6B-ED7A146D66F6}" type="datetime1">
              <a:rPr lang="el-GR" smtClean="0"/>
              <a:pPr/>
              <a:t>22/2/2021</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56A3ED72-1D8F-486E-AC24-9617D07B14F4}" type="datetime1">
              <a:rPr lang="el-GR" smtClean="0"/>
              <a:pPr/>
              <a:t>22/2/2021</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Κάντε κλικ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6F9D9C78-C452-4F7B-9D11-D03CFBD0F545}" type="datetime1">
              <a:rPr lang="el-GR" smtClean="0"/>
              <a:pPr/>
              <a:t>22/2/2021</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ημερομηνίας"/>
          <p:cNvSpPr>
            <a:spLocks noGrp="1"/>
          </p:cNvSpPr>
          <p:nvPr>
            <p:ph type="dt" sz="half" idx="10"/>
          </p:nvPr>
        </p:nvSpPr>
        <p:spPr/>
        <p:txBody>
          <a:bodyPr/>
          <a:lstStyle/>
          <a:p>
            <a:fld id="{338D8FC3-A9D9-4857-8283-526AC09BA2CF}" type="datetime1">
              <a:rPr lang="el-GR" smtClean="0"/>
              <a:pPr/>
              <a:t>22/2/2021</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D0826CC9-0943-4E69-A7BA-D3302F632289}" type="datetime1">
              <a:rPr lang="el-GR" smtClean="0"/>
              <a:pPr/>
              <a:t>22/2/2021</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Κάντε κλικ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FB498A3-9854-4DE5-AD95-6A437D0B2E3F}" type="datetime1">
              <a:rPr lang="el-GR" smtClean="0"/>
              <a:pPr/>
              <a:t>22/2/2021</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Κάντε κλικ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FF742B-5DA3-467D-819D-2DD0C227654C}" type="datetime1">
              <a:rPr lang="el-GR" smtClean="0"/>
              <a:pPr/>
              <a:t>22/2/2021</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Κάντε κλικ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508D72-56FA-4D60-B4BE-C38A0596CECB}" type="datetime1">
              <a:rPr lang="el-GR" smtClean="0"/>
              <a:pPr/>
              <a:t>22/2/2021</a:t>
            </a:fld>
            <a:endParaRPr lang="el-GR" dirty="0"/>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FFFFFF"/>
            </a:gs>
            <a:gs pos="7001">
              <a:srgbClr val="E6E6E6"/>
            </a:gs>
            <a:gs pos="32001">
              <a:srgbClr val="7D8496"/>
            </a:gs>
            <a:gs pos="47000">
              <a:srgbClr val="E6E6E6"/>
            </a:gs>
            <a:gs pos="85001">
              <a:srgbClr val="7D8496"/>
            </a:gs>
            <a:gs pos="100000">
              <a:srgbClr val="E6E6E6"/>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71472" y="1285860"/>
            <a:ext cx="8072494" cy="3143272"/>
          </a:xfrm>
          <a:ln w="28575">
            <a:solidFill>
              <a:srgbClr val="002060"/>
            </a:solidFill>
          </a:ln>
        </p:spPr>
        <p:txBody>
          <a:bodyPr>
            <a:normAutofit fontScale="90000"/>
          </a:bodyPr>
          <a:lstStyle/>
          <a:p>
            <a:r>
              <a:rPr lang="el-GR" dirty="0"/>
              <a:t>ΕΙΔΙΚΟ ΚΕΝΤΡΟ ΗΜΕΡΑΣ </a:t>
            </a:r>
            <a:r>
              <a:rPr lang="en-US" dirty="0">
                <a:solidFill>
                  <a:srgbClr val="FF0000"/>
                </a:solidFill>
                <a:latin typeface="Algerian" pitchFamily="82" charset="0"/>
              </a:rPr>
              <a:t>ALZHEIMER</a:t>
            </a:r>
            <a:r>
              <a:rPr lang="el-GR" dirty="0"/>
              <a:t> ΚΟΖΑΝΗΣ. </a:t>
            </a:r>
            <a:br>
              <a:rPr lang="en-US" dirty="0">
                <a:latin typeface="Algerian" pitchFamily="82" charset="0"/>
              </a:rPr>
            </a:br>
            <a:r>
              <a:rPr lang="el-GR" dirty="0"/>
              <a:t>ΔΡΑΣΕΙΣ ΠΡΟΒΛΗΜΑΤΙΣΜΟΙ &amp; ΣΥΜΠΕΡΑΣΜΑΤΑ ΜΕΤΑ ΑΠ</a:t>
            </a:r>
            <a:r>
              <a:rPr lang="en-US" dirty="0"/>
              <a:t>O E</a:t>
            </a:r>
            <a:r>
              <a:rPr lang="el-GR" dirty="0"/>
              <a:t>ΝΑ ΧΡΟΝΟ ΛΕΙΤΟΥΡΓΙΑΣ</a:t>
            </a:r>
          </a:p>
        </p:txBody>
      </p:sp>
      <p:sp>
        <p:nvSpPr>
          <p:cNvPr id="3" name="2 - Υπότιτλος"/>
          <p:cNvSpPr>
            <a:spLocks noGrp="1"/>
          </p:cNvSpPr>
          <p:nvPr>
            <p:ph type="subTitle" idx="1"/>
          </p:nvPr>
        </p:nvSpPr>
        <p:spPr>
          <a:xfrm>
            <a:off x="4214810" y="5500702"/>
            <a:ext cx="4429156" cy="1000132"/>
          </a:xfrm>
          <a:solidFill>
            <a:schemeClr val="accent1">
              <a:lumMod val="60000"/>
              <a:lumOff val="40000"/>
            </a:schemeClr>
          </a:solidFill>
          <a:scene3d>
            <a:camera prst="orthographicFront"/>
            <a:lightRig rig="threePt" dir="t"/>
          </a:scene3d>
          <a:sp3d>
            <a:bevelT prst="angle"/>
          </a:sp3d>
        </p:spPr>
        <p:txBody>
          <a:bodyPr>
            <a:normAutofit fontScale="85000" lnSpcReduction="10000"/>
          </a:bodyPr>
          <a:lstStyle/>
          <a:p>
            <a:r>
              <a:rPr lang="en-US" dirty="0">
                <a:solidFill>
                  <a:srgbClr val="002060"/>
                </a:solidFill>
              </a:rPr>
              <a:t>Dr. </a:t>
            </a:r>
            <a:r>
              <a:rPr lang="el-GR" dirty="0">
                <a:solidFill>
                  <a:srgbClr val="002060"/>
                </a:solidFill>
              </a:rPr>
              <a:t>ΚΩΝ/ΝΟΣ Γ. ΑΡΑΠΙΔΗΣ</a:t>
            </a:r>
          </a:p>
          <a:p>
            <a:r>
              <a:rPr lang="el-GR" dirty="0">
                <a:solidFill>
                  <a:srgbClr val="002060"/>
                </a:solidFill>
              </a:rPr>
              <a:t>Διδάκτωρ Ψυχιατρικής ΑΠΘ</a:t>
            </a: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1</a:t>
            </a:fld>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329642" cy="1143000"/>
          </a:xfrm>
          <a:ln>
            <a:noFill/>
          </a:ln>
          <a:effectLst/>
          <a:scene3d>
            <a:camera prst="orthographicFront">
              <a:rot lat="0" lon="0" rev="0"/>
            </a:camera>
            <a:lightRig rig="chilly" dir="t">
              <a:rot lat="0" lon="0" rev="18480000"/>
            </a:lightRig>
          </a:scene3d>
          <a:sp3d prstMaterial="clear">
            <a:bevelT h="63500"/>
          </a:sp3d>
        </p:spPr>
        <p:txBody>
          <a:bodyPr>
            <a:normAutofit/>
          </a:bodyPr>
          <a:lstStyle/>
          <a:p>
            <a:r>
              <a:rPr lang="el-GR" sz="3600" b="1" dirty="0">
                <a:solidFill>
                  <a:srgbClr val="002060"/>
                </a:solidFill>
              </a:rPr>
              <a:t>ΚΕΝΤΡΟ ΗΜΕΡΑΣ </a:t>
            </a:r>
            <a:r>
              <a:rPr lang="en-US" sz="3600" b="1" dirty="0">
                <a:solidFill>
                  <a:srgbClr val="002060"/>
                </a:solidFill>
              </a:rPr>
              <a:t>ALZHEIMER </a:t>
            </a:r>
            <a:r>
              <a:rPr lang="el-GR" sz="3600" b="1" dirty="0">
                <a:solidFill>
                  <a:srgbClr val="002060"/>
                </a:solidFill>
              </a:rPr>
              <a:t>ΚΟΖΑΝΗΣ</a:t>
            </a:r>
          </a:p>
        </p:txBody>
      </p:sp>
      <p:sp>
        <p:nvSpPr>
          <p:cNvPr id="3" name="2 - Θέση περιεχομένου"/>
          <p:cNvSpPr>
            <a:spLocks noGrp="1"/>
          </p:cNvSpPr>
          <p:nvPr>
            <p:ph idx="1"/>
          </p:nvPr>
        </p:nvSpPr>
        <p:spPr>
          <a:xfrm>
            <a:off x="428596" y="1500174"/>
            <a:ext cx="8358246" cy="5000660"/>
          </a:xfrm>
        </p:spPr>
        <p:txBody>
          <a:bodyPr>
            <a:normAutofit/>
          </a:bodyPr>
          <a:lstStyle/>
          <a:p>
            <a:r>
              <a:rPr lang="el-GR" dirty="0"/>
              <a:t>Έναρξη λειτουργίας: 02/2020</a:t>
            </a:r>
          </a:p>
          <a:p>
            <a:pPr algn="just"/>
            <a:endParaRPr lang="el-GR" dirty="0"/>
          </a:p>
          <a:p>
            <a:pPr algn="just"/>
            <a:r>
              <a:rPr lang="en-US" dirty="0"/>
              <a:t>COVID – 15/03/20 - &amp; 05/20 </a:t>
            </a:r>
            <a:r>
              <a:rPr lang="el-GR" dirty="0"/>
              <a:t>υπολειτουργία.</a:t>
            </a:r>
          </a:p>
          <a:p>
            <a:pPr algn="just"/>
            <a:r>
              <a:rPr lang="en-US" dirty="0"/>
              <a:t>E-</a:t>
            </a:r>
            <a:r>
              <a:rPr lang="el-GR" dirty="0"/>
              <a:t>συνταγογράφηση</a:t>
            </a:r>
            <a:r>
              <a:rPr lang="en-US" dirty="0"/>
              <a:t> &amp; </a:t>
            </a:r>
            <a:r>
              <a:rPr lang="el-GR" dirty="0"/>
              <a:t>συνεδρίες μέσω </a:t>
            </a:r>
            <a:r>
              <a:rPr lang="en-US" dirty="0"/>
              <a:t>Skype</a:t>
            </a:r>
          </a:p>
          <a:p>
            <a:pPr algn="just"/>
            <a:r>
              <a:rPr lang="el-GR" dirty="0"/>
              <a:t>Κοζάνη: 15/10/20 - &amp; 15/01/21 </a:t>
            </a:r>
            <a:r>
              <a:rPr lang="en-US" dirty="0"/>
              <a:t>lockdown</a:t>
            </a:r>
          </a:p>
          <a:p>
            <a:pPr algn="just"/>
            <a:r>
              <a:rPr lang="el-GR" dirty="0"/>
              <a:t>Ολιγομελείς ομάδες, εργοθεραπείας και Νοητική Ενδυνάμωση</a:t>
            </a:r>
          </a:p>
          <a:p>
            <a:pPr algn="just"/>
            <a:r>
              <a:rPr lang="el-GR" dirty="0"/>
              <a:t>Φόβος μετακίνησης ηλικιωμένων</a:t>
            </a:r>
          </a:p>
          <a:p>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10</a:t>
            </a:fld>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rgbClr val="002060"/>
          </a:solidFill>
          <a:ln w="571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l-GR" sz="3600" b="1" dirty="0">
                <a:solidFill>
                  <a:srgbClr val="FFFF00"/>
                </a:solidFill>
              </a:rPr>
              <a:t>ΚΕΝΤΡΟ ΗΜΕΡΑΣ </a:t>
            </a:r>
            <a:r>
              <a:rPr lang="en-US" sz="3600" b="1" dirty="0">
                <a:solidFill>
                  <a:srgbClr val="FFFF00"/>
                </a:solidFill>
              </a:rPr>
              <a:t>ALZHEIMER </a:t>
            </a:r>
            <a:r>
              <a:rPr lang="el-GR" sz="3600" b="1" dirty="0">
                <a:solidFill>
                  <a:srgbClr val="FFFF00"/>
                </a:solidFill>
              </a:rPr>
              <a:t>ΚΟΖΑΝΗΣ</a:t>
            </a:r>
            <a:endParaRPr lang="el-GR" sz="3600" dirty="0">
              <a:solidFill>
                <a:srgbClr val="FFFF00"/>
              </a:solidFill>
            </a:endParaRPr>
          </a:p>
        </p:txBody>
      </p:sp>
      <p:graphicFrame>
        <p:nvGraphicFramePr>
          <p:cNvPr id="6" name="5 - Θέση περιεχομένου"/>
          <p:cNvGraphicFramePr>
            <a:graphicFrameLocks noGrp="1"/>
          </p:cNvGraphicFramePr>
          <p:nvPr>
            <p:ph idx="1"/>
            <p:extLst>
              <p:ext uri="{D42A27DB-BD31-4B8C-83A1-F6EECF244321}">
                <p14:modId xmlns:p14="http://schemas.microsoft.com/office/powerpoint/2010/main" val="112824506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11</a:t>
            </a:fld>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46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solidFill>
            <a:srgbClr val="002060"/>
          </a:solidFill>
          <a:ln w="5715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l-GR" sz="3600" b="1" dirty="0">
                <a:solidFill>
                  <a:srgbClr val="FFFF00"/>
                </a:solidFill>
              </a:rPr>
              <a:t>ΚΕΝΤΡΟ ΗΜΕΡΑΣ </a:t>
            </a:r>
            <a:r>
              <a:rPr lang="en-US" sz="3600" b="1" dirty="0">
                <a:solidFill>
                  <a:srgbClr val="FFFF00"/>
                </a:solidFill>
              </a:rPr>
              <a:t>ALZHEIMER </a:t>
            </a:r>
            <a:r>
              <a:rPr lang="el-GR" sz="3600" b="1" dirty="0">
                <a:solidFill>
                  <a:srgbClr val="FFFF00"/>
                </a:solidFill>
              </a:rPr>
              <a:t>ΚΟΖΑΝΗΣ</a:t>
            </a:r>
            <a:endParaRPr lang="el-GR" sz="3600" dirty="0">
              <a:solidFill>
                <a:srgbClr val="FFFF00"/>
              </a:solidFill>
            </a:endParaRP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12</a:t>
            </a:fld>
            <a:endParaRPr lang="el-GR" dirty="0"/>
          </a:p>
        </p:txBody>
      </p:sp>
      <p:graphicFrame>
        <p:nvGraphicFramePr>
          <p:cNvPr id="7" name="6 - Θέση περιεχομένου"/>
          <p:cNvGraphicFramePr>
            <a:graphicFrameLocks noGrp="1"/>
          </p:cNvGraphicFramePr>
          <p:nvPr>
            <p:ph idx="1"/>
            <p:extLst>
              <p:ext uri="{D42A27DB-BD31-4B8C-83A1-F6EECF244321}">
                <p14:modId xmlns:p14="http://schemas.microsoft.com/office/powerpoint/2010/main" val="635536905"/>
              </p:ext>
            </p:extLst>
          </p:nvPr>
        </p:nvGraphicFramePr>
        <p:xfrm>
          <a:off x="457200" y="1700808"/>
          <a:ext cx="7859216" cy="442535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rgbClr val="FFFF00"/>
          </a:solidFill>
          <a:ln>
            <a:noFill/>
          </a:ln>
          <a:effectLst/>
          <a:scene3d>
            <a:camera prst="orthographicFront">
              <a:rot lat="0" lon="0" rev="0"/>
            </a:camera>
            <a:lightRig rig="chilly" dir="t">
              <a:rot lat="0" lon="0" rev="18480000"/>
            </a:lightRig>
          </a:scene3d>
          <a:sp3d prstMaterial="clear">
            <a:bevelT h="63500"/>
          </a:sp3d>
        </p:spPr>
        <p:txBody>
          <a:bodyPr>
            <a:normAutofit fontScale="90000"/>
          </a:bodyPr>
          <a:lstStyle/>
          <a:p>
            <a:r>
              <a:rPr lang="el-GR" b="1" dirty="0">
                <a:solidFill>
                  <a:srgbClr val="002060"/>
                </a:solidFill>
              </a:rPr>
              <a:t>ΚΕΝΤΡΟ ΗΜΕΡΑΣ </a:t>
            </a:r>
            <a:r>
              <a:rPr lang="en-US" b="1" dirty="0">
                <a:solidFill>
                  <a:srgbClr val="002060"/>
                </a:solidFill>
              </a:rPr>
              <a:t>ALZHEIMER </a:t>
            </a:r>
            <a:r>
              <a:rPr lang="el-GR" b="1" dirty="0">
                <a:solidFill>
                  <a:srgbClr val="002060"/>
                </a:solidFill>
              </a:rPr>
              <a:t>ΚΟΖΑΝΗΣ</a:t>
            </a:r>
          </a:p>
        </p:txBody>
      </p:sp>
      <p:sp>
        <p:nvSpPr>
          <p:cNvPr id="3" name="2 - Θέση περιεχομένου"/>
          <p:cNvSpPr>
            <a:spLocks noGrp="1"/>
          </p:cNvSpPr>
          <p:nvPr>
            <p:ph idx="1"/>
          </p:nvPr>
        </p:nvSpPr>
        <p:spPr/>
        <p:txBody>
          <a:bodyPr>
            <a:normAutofit lnSpcReduction="10000"/>
          </a:bodyPr>
          <a:lstStyle/>
          <a:p>
            <a:pPr algn="ctr"/>
            <a:r>
              <a:rPr lang="el-GR" dirty="0"/>
              <a:t>1 χρόνος λειτουργίας.</a:t>
            </a:r>
          </a:p>
          <a:p>
            <a:r>
              <a:rPr lang="el-GR" sz="2800" dirty="0"/>
              <a:t>Σύνολο Επισκέψεων Επωφελούμενων: 2319</a:t>
            </a:r>
          </a:p>
          <a:p>
            <a:r>
              <a:rPr lang="el-GR" sz="2800" dirty="0"/>
              <a:t>Μ.Ο Ηλικίας: 69 έτη</a:t>
            </a:r>
          </a:p>
          <a:p>
            <a:r>
              <a:rPr lang="el-GR" sz="2800"/>
              <a:t>Μ.Ο Έτη </a:t>
            </a:r>
            <a:r>
              <a:rPr lang="el-GR" sz="2800" dirty="0"/>
              <a:t>σπουδών: 9</a:t>
            </a:r>
          </a:p>
          <a:p>
            <a:r>
              <a:rPr lang="el-GR" sz="2800" dirty="0"/>
              <a:t>Διαμονή Αστικό κέντρο: 130 </a:t>
            </a:r>
          </a:p>
          <a:p>
            <a:r>
              <a:rPr lang="el-GR" sz="2800" dirty="0"/>
              <a:t>Διαμονή Ημιαστική- Αγροτική περιοχή: 69</a:t>
            </a:r>
          </a:p>
          <a:p>
            <a:r>
              <a:rPr lang="el-GR" sz="2800" dirty="0"/>
              <a:t>ΙΔ. ΥΠ. 60, ΔΥ 45, ΑΓΡΟΤΕΣ. 43, ΟΙΚΙΑΚΑ. 51. </a:t>
            </a:r>
          </a:p>
          <a:p>
            <a:r>
              <a:rPr lang="el-GR" sz="2800" dirty="0"/>
              <a:t>ΕΓΓΑΜΟΙ= 106, ΑΓΑΜΟΙ= 8, ΧΗΡΕΙΑ= 47, </a:t>
            </a:r>
          </a:p>
          <a:p>
            <a:r>
              <a:rPr lang="el-GR" sz="2800" dirty="0"/>
              <a:t>ΔΙΑΖ/ΝΟΙ. 38</a:t>
            </a:r>
          </a:p>
          <a:p>
            <a:endParaRPr lang="el-GR" dirty="0"/>
          </a:p>
          <a:p>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13</a:t>
            </a:fld>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rgbClr val="00B0F0"/>
          </a:solidFill>
          <a:ln>
            <a:noFill/>
          </a:ln>
          <a:effectLst/>
          <a:scene3d>
            <a:camera prst="orthographicFront">
              <a:rot lat="0" lon="0" rev="0"/>
            </a:camera>
            <a:lightRig rig="chilly" dir="t">
              <a:rot lat="0" lon="0" rev="18480000"/>
            </a:lightRig>
          </a:scene3d>
          <a:sp3d prstMaterial="clear">
            <a:bevelT h="63500"/>
          </a:sp3d>
        </p:spPr>
        <p:txBody>
          <a:bodyPr>
            <a:normAutofit/>
          </a:bodyPr>
          <a:lstStyle/>
          <a:p>
            <a:r>
              <a:rPr lang="el-GR" b="1" dirty="0">
                <a:solidFill>
                  <a:srgbClr val="002060"/>
                </a:solidFill>
              </a:rPr>
              <a:t>ΜΟΥΣΙΚΟΘΕΡΑΠΕΙΑ</a:t>
            </a:r>
          </a:p>
        </p:txBody>
      </p:sp>
      <p:sp>
        <p:nvSpPr>
          <p:cNvPr id="3" name="2 - Θέση περιεχομένου"/>
          <p:cNvSpPr>
            <a:spLocks noGrp="1"/>
          </p:cNvSpPr>
          <p:nvPr>
            <p:ph idx="1"/>
          </p:nvPr>
        </p:nvSpPr>
        <p:spPr>
          <a:xfrm>
            <a:off x="285720" y="1600200"/>
            <a:ext cx="8572560" cy="4525963"/>
          </a:xfrm>
        </p:spPr>
        <p:txBody>
          <a:bodyPr>
            <a:normAutofit fontScale="92500"/>
          </a:bodyPr>
          <a:lstStyle/>
          <a:p>
            <a:pPr algn="just"/>
            <a:r>
              <a:rPr lang="el-GR" sz="2800" dirty="0"/>
              <a:t>Τ</a:t>
            </a:r>
            <a:r>
              <a:rPr lang="el-GR" sz="2400" dirty="0"/>
              <a:t>ο Ειδικό Κέντρο Ημέρας </a:t>
            </a:r>
            <a:r>
              <a:rPr lang="en-US" sz="2400" dirty="0"/>
              <a:t>Alzheimer </a:t>
            </a:r>
            <a:r>
              <a:rPr lang="el-GR" sz="2400" dirty="0"/>
              <a:t> Κοζάνης, σε συνεργασία με το κέντρο Φωνητικής Αγωγής και Μουσικοθεραπείας  </a:t>
            </a:r>
            <a:r>
              <a:rPr lang="en-US" sz="2400" dirty="0" err="1"/>
              <a:t>Vocaland</a:t>
            </a:r>
            <a:r>
              <a:rPr lang="el-GR" sz="2400" dirty="0"/>
              <a:t>, στα πλαίσια  παροχής εξειδικευμένων και υψηλής ποιότητας υπηρεσιών για τους ηλικιωμένους, εφάρμοσε προγράμματα ενεργητικής και παθητικής μουσικοθεραπείας.</a:t>
            </a:r>
          </a:p>
          <a:p>
            <a:pPr algn="ctr"/>
            <a:r>
              <a:rPr lang="el-GR" sz="2400" b="1" u="sng" dirty="0">
                <a:solidFill>
                  <a:srgbClr val="002060"/>
                </a:solidFill>
              </a:rPr>
              <a:t>Τι  προσφέρει η </a:t>
            </a:r>
            <a:r>
              <a:rPr lang="el-GR" sz="2400" b="1" u="sng" dirty="0" err="1">
                <a:solidFill>
                  <a:srgbClr val="002060"/>
                </a:solidFill>
              </a:rPr>
              <a:t>μουσικ</a:t>
            </a:r>
            <a:r>
              <a:rPr lang="en-US" sz="2400" b="1" u="sng" dirty="0">
                <a:solidFill>
                  <a:srgbClr val="002060"/>
                </a:solidFill>
              </a:rPr>
              <a:t>o</a:t>
            </a:r>
            <a:r>
              <a:rPr lang="el-GR" sz="2400" b="1" u="sng" dirty="0">
                <a:solidFill>
                  <a:srgbClr val="002060"/>
                </a:solidFill>
              </a:rPr>
              <a:t>θεραπεία;</a:t>
            </a:r>
            <a:endParaRPr lang="el-GR" sz="2400" dirty="0">
              <a:solidFill>
                <a:srgbClr val="002060"/>
              </a:solidFill>
            </a:endParaRPr>
          </a:p>
          <a:p>
            <a:pPr algn="just"/>
            <a:r>
              <a:rPr lang="el-GR" sz="2400" dirty="0"/>
              <a:t>Αξιολόγηση συμπεριφοράς κατά τη διάρκεια της μουσικής ακρόασης αλλά και την ενεργητική συμμετοχή του επωφελούμενου. </a:t>
            </a:r>
          </a:p>
          <a:p>
            <a:pPr algn="just"/>
            <a:r>
              <a:rPr lang="el-GR" sz="2400" dirty="0"/>
              <a:t>Βελτίωση διάθεσης, κινητικότητας και επικοινωνίας.</a:t>
            </a:r>
          </a:p>
          <a:p>
            <a:pPr algn="just"/>
            <a:r>
              <a:rPr lang="el-GR" sz="2400" dirty="0"/>
              <a:t>Μουσικό ιστορικό.       </a:t>
            </a:r>
          </a:p>
          <a:p>
            <a:pPr algn="just"/>
            <a:r>
              <a:rPr lang="el-GR" sz="2400" b="1" dirty="0">
                <a:solidFill>
                  <a:srgbClr val="FF0000"/>
                </a:solidFill>
              </a:rPr>
              <a:t>Μουσικά Ηχοτοπία.  </a:t>
            </a:r>
            <a:r>
              <a:rPr lang="el-GR" sz="2400" dirty="0"/>
              <a:t>Μουσικό περιβάλλον ενώ ασχολείται με </a:t>
            </a:r>
            <a:r>
              <a:rPr lang="el-GR" sz="2400"/>
              <a:t>άλλες δραστηριότητες. </a:t>
            </a:r>
            <a:endParaRPr lang="el-GR" sz="2400"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14</a:t>
            </a:fld>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rgbClr val="00B0F0"/>
          </a:solidFill>
          <a:ln>
            <a:noFill/>
          </a:ln>
          <a:effectLst/>
          <a:scene3d>
            <a:camera prst="orthographicFront">
              <a:rot lat="0" lon="0" rev="0"/>
            </a:camera>
            <a:lightRig rig="chilly" dir="t">
              <a:rot lat="0" lon="0" rev="18480000"/>
            </a:lightRig>
          </a:scene3d>
          <a:sp3d prstMaterial="clear">
            <a:bevelT h="63500"/>
          </a:sp3d>
        </p:spPr>
        <p:txBody>
          <a:bodyPr>
            <a:normAutofit/>
          </a:bodyPr>
          <a:lstStyle/>
          <a:p>
            <a:r>
              <a:rPr lang="el-GR" b="1" dirty="0">
                <a:solidFill>
                  <a:srgbClr val="002060"/>
                </a:solidFill>
              </a:rPr>
              <a:t>ΜΟΥΣΙΚΟΘΕΡΑΠΕΙΑ</a:t>
            </a:r>
          </a:p>
        </p:txBody>
      </p:sp>
      <p:sp>
        <p:nvSpPr>
          <p:cNvPr id="3" name="2 - Θέση περιεχομένου"/>
          <p:cNvSpPr>
            <a:spLocks noGrp="1"/>
          </p:cNvSpPr>
          <p:nvPr>
            <p:ph idx="1"/>
          </p:nvPr>
        </p:nvSpPr>
        <p:spPr>
          <a:xfrm>
            <a:off x="285720" y="1600200"/>
            <a:ext cx="8572560" cy="4525963"/>
          </a:xfrm>
        </p:spPr>
        <p:txBody>
          <a:bodyPr>
            <a:normAutofit/>
          </a:bodyPr>
          <a:lstStyle/>
          <a:p>
            <a:pPr lvl="0" algn="just">
              <a:buClr>
                <a:srgbClr val="FF0000"/>
              </a:buClr>
              <a:buSzPct val="111000"/>
              <a:buFont typeface="Wingdings" pitchFamily="2" charset="2"/>
              <a:buChar char="v"/>
            </a:pPr>
            <a:r>
              <a:rPr lang="el-GR" b="1" dirty="0"/>
              <a:t> Καλλιεργεί τη μνήμη.</a:t>
            </a:r>
            <a:endParaRPr lang="el-GR" dirty="0"/>
          </a:p>
          <a:p>
            <a:pPr lvl="0" algn="just">
              <a:buClr>
                <a:srgbClr val="FF0000"/>
              </a:buClr>
              <a:buSzPct val="111000"/>
              <a:buFont typeface="Wingdings" pitchFamily="2" charset="2"/>
              <a:buChar char="v"/>
            </a:pPr>
            <a:r>
              <a:rPr lang="el-GR" b="1" dirty="0"/>
              <a:t> Αναπτύσσει την αυτοεκτίμηση.</a:t>
            </a:r>
            <a:endParaRPr lang="el-GR" dirty="0"/>
          </a:p>
          <a:p>
            <a:pPr lvl="0" algn="just">
              <a:buClr>
                <a:srgbClr val="FF0000"/>
              </a:buClr>
              <a:buSzPct val="111000"/>
              <a:buFont typeface="Wingdings" pitchFamily="2" charset="2"/>
              <a:buChar char="v"/>
            </a:pPr>
            <a:r>
              <a:rPr lang="el-GR" b="1" dirty="0"/>
              <a:t> Δημιουργεί  δεξιότητες.</a:t>
            </a:r>
            <a:endParaRPr lang="el-GR" dirty="0"/>
          </a:p>
          <a:p>
            <a:pPr lvl="0" algn="just">
              <a:buClr>
                <a:srgbClr val="FF0000"/>
              </a:buClr>
              <a:buSzPct val="111000"/>
              <a:buFont typeface="Wingdings" pitchFamily="2" charset="2"/>
              <a:buChar char="v"/>
            </a:pPr>
            <a:r>
              <a:rPr lang="el-GR" b="1" dirty="0"/>
              <a:t> Πειθαρχεί.</a:t>
            </a:r>
            <a:endParaRPr lang="el-GR" dirty="0"/>
          </a:p>
          <a:p>
            <a:pPr lvl="0" algn="just">
              <a:buClr>
                <a:srgbClr val="FF0000"/>
              </a:buClr>
              <a:buSzPct val="111000"/>
              <a:buFont typeface="Wingdings" pitchFamily="2" charset="2"/>
              <a:buChar char="v"/>
            </a:pPr>
            <a:r>
              <a:rPr lang="el-GR" b="1" dirty="0"/>
              <a:t> Βοηθά στην συνεργασία.</a:t>
            </a:r>
            <a:endParaRPr lang="el-GR" dirty="0"/>
          </a:p>
          <a:p>
            <a:pPr lvl="0" algn="just">
              <a:buClr>
                <a:srgbClr val="FF0000"/>
              </a:buClr>
              <a:buSzPct val="111000"/>
              <a:buFont typeface="Wingdings" pitchFamily="2" charset="2"/>
              <a:buChar char="v"/>
            </a:pPr>
            <a:r>
              <a:rPr lang="el-GR" b="1" dirty="0"/>
              <a:t> Βοηθά στην επικοινωνία και κατ´ επέκταση</a:t>
            </a:r>
          </a:p>
          <a:p>
            <a:pPr lvl="0" algn="just">
              <a:buClr>
                <a:srgbClr val="FF0000"/>
              </a:buClr>
              <a:buSzPct val="111000"/>
              <a:buNone/>
            </a:pPr>
            <a:r>
              <a:rPr lang="el-GR" b="1" dirty="0"/>
              <a:t>     στην  κοινωνικοποίηση.</a:t>
            </a:r>
            <a:endParaRPr lang="el-GR" dirty="0"/>
          </a:p>
          <a:p>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15</a:t>
            </a:fld>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rgbClr val="00B0F0"/>
          </a:solidFill>
          <a:ln>
            <a:noFill/>
          </a:ln>
          <a:effectLst/>
          <a:scene3d>
            <a:camera prst="orthographicFront">
              <a:rot lat="0" lon="0" rev="0"/>
            </a:camera>
            <a:lightRig rig="chilly" dir="t">
              <a:rot lat="0" lon="0" rev="18480000"/>
            </a:lightRig>
          </a:scene3d>
          <a:sp3d prstMaterial="clear">
            <a:bevelT h="63500"/>
          </a:sp3d>
        </p:spPr>
        <p:txBody>
          <a:bodyPr>
            <a:normAutofit/>
          </a:bodyPr>
          <a:lstStyle/>
          <a:p>
            <a:r>
              <a:rPr lang="el-GR" sz="2000" b="1" dirty="0"/>
              <a:t>Τι προσφέρει η μουσικοθεραπεία στην ψυχοκινητική ανάπτυξη των συμμετεχόντων , μέσω κινητικών ερεθισμάτων? </a:t>
            </a:r>
            <a:br>
              <a:rPr lang="el-GR" sz="2000" b="1" dirty="0"/>
            </a:br>
            <a:r>
              <a:rPr lang="el-GR" sz="2000" b="1" dirty="0">
                <a:solidFill>
                  <a:srgbClr val="FF0000"/>
                </a:solidFill>
              </a:rPr>
              <a:t>ΒΕΛΤΙΩΝΕΙ:</a:t>
            </a:r>
            <a:endParaRPr lang="el-GR" dirty="0">
              <a:solidFill>
                <a:srgbClr val="FF0000"/>
              </a:solidFill>
            </a:endParaRPr>
          </a:p>
        </p:txBody>
      </p:sp>
      <p:sp>
        <p:nvSpPr>
          <p:cNvPr id="3" name="2 - Θέση περιεχομένου"/>
          <p:cNvSpPr>
            <a:spLocks noGrp="1"/>
          </p:cNvSpPr>
          <p:nvPr>
            <p:ph idx="1"/>
          </p:nvPr>
        </p:nvSpPr>
        <p:spPr>
          <a:xfrm>
            <a:off x="285720" y="1785926"/>
            <a:ext cx="8572560" cy="4572032"/>
          </a:xfrm>
        </p:spPr>
        <p:txBody>
          <a:bodyPr>
            <a:normAutofit fontScale="92500" lnSpcReduction="10000"/>
          </a:bodyPr>
          <a:lstStyle/>
          <a:p>
            <a:pPr lvl="0" algn="just">
              <a:buClr>
                <a:srgbClr val="FF0000"/>
              </a:buClr>
              <a:buSzPct val="111000"/>
              <a:buFont typeface="Wingdings" pitchFamily="2" charset="2"/>
              <a:buChar char="v"/>
            </a:pPr>
            <a:r>
              <a:rPr lang="el-GR" b="1" dirty="0"/>
              <a:t> Αδρές κινήσεις</a:t>
            </a:r>
            <a:endParaRPr lang="el-GR" dirty="0"/>
          </a:p>
          <a:p>
            <a:pPr lvl="0" algn="just">
              <a:buClr>
                <a:srgbClr val="FF0000"/>
              </a:buClr>
              <a:buSzPct val="111000"/>
              <a:buFont typeface="Wingdings" pitchFamily="2" charset="2"/>
              <a:buChar char="v"/>
            </a:pPr>
            <a:r>
              <a:rPr lang="el-GR" b="1" dirty="0"/>
              <a:t> Λεπτές κινήσεις</a:t>
            </a:r>
            <a:endParaRPr lang="el-GR" dirty="0"/>
          </a:p>
          <a:p>
            <a:pPr lvl="0" algn="just">
              <a:buClr>
                <a:srgbClr val="FF0000"/>
              </a:buClr>
              <a:buSzPct val="111000"/>
              <a:buFont typeface="Wingdings" pitchFamily="2" charset="2"/>
              <a:buChar char="v"/>
            </a:pPr>
            <a:r>
              <a:rPr lang="el-GR" b="1" dirty="0"/>
              <a:t> Ισορροπία</a:t>
            </a:r>
            <a:endParaRPr lang="el-GR" dirty="0"/>
          </a:p>
          <a:p>
            <a:pPr lvl="0" algn="just">
              <a:buClr>
                <a:srgbClr val="FF0000"/>
              </a:buClr>
              <a:buSzPct val="111000"/>
              <a:buFont typeface="Wingdings" pitchFamily="2" charset="2"/>
              <a:buChar char="v"/>
            </a:pPr>
            <a:r>
              <a:rPr lang="el-GR" b="1" dirty="0"/>
              <a:t> Αυτοσυγκέντρωση </a:t>
            </a:r>
            <a:endParaRPr lang="el-GR" dirty="0"/>
          </a:p>
          <a:p>
            <a:pPr lvl="0" algn="just">
              <a:buClr>
                <a:srgbClr val="FF0000"/>
              </a:buClr>
              <a:buSzPct val="111000"/>
              <a:buFont typeface="Wingdings" pitchFamily="2" charset="2"/>
              <a:buChar char="v"/>
            </a:pPr>
            <a:r>
              <a:rPr lang="el-GR" b="1" dirty="0"/>
              <a:t> Χαλάρωση</a:t>
            </a:r>
            <a:endParaRPr lang="el-GR" dirty="0"/>
          </a:p>
          <a:p>
            <a:pPr lvl="0" algn="just">
              <a:buClr>
                <a:srgbClr val="FF0000"/>
              </a:buClr>
              <a:buSzPct val="111000"/>
              <a:buFont typeface="Wingdings" pitchFamily="2" charset="2"/>
              <a:buChar char="v"/>
            </a:pPr>
            <a:r>
              <a:rPr lang="el-GR" b="1" dirty="0"/>
              <a:t> Αντίληψη</a:t>
            </a:r>
            <a:endParaRPr lang="el-GR" dirty="0"/>
          </a:p>
          <a:p>
            <a:pPr lvl="0" algn="just">
              <a:buClr>
                <a:srgbClr val="FF0000"/>
              </a:buClr>
              <a:buSzPct val="111000"/>
              <a:buFont typeface="Wingdings" pitchFamily="2" charset="2"/>
              <a:buChar char="v"/>
            </a:pPr>
            <a:r>
              <a:rPr lang="el-GR" b="1" dirty="0"/>
              <a:t> Αντίδραση</a:t>
            </a:r>
            <a:endParaRPr lang="el-GR" dirty="0"/>
          </a:p>
          <a:p>
            <a:pPr lvl="0" algn="just">
              <a:buClr>
                <a:srgbClr val="FF0000"/>
              </a:buClr>
              <a:buSzPct val="111000"/>
              <a:buFont typeface="Wingdings" pitchFamily="2" charset="2"/>
              <a:buChar char="v"/>
            </a:pPr>
            <a:r>
              <a:rPr lang="el-GR" b="1" dirty="0"/>
              <a:t> Σκέψη για την επίλυση κινητικών προβλημάτων</a:t>
            </a:r>
            <a:endParaRPr lang="el-GR" dirty="0"/>
          </a:p>
          <a:p>
            <a:pPr lvl="0" algn="just">
              <a:buClr>
                <a:srgbClr val="FF0000"/>
              </a:buClr>
              <a:buSzPct val="111000"/>
              <a:buFont typeface="Wingdings" pitchFamily="2" charset="2"/>
              <a:buChar char="v"/>
            </a:pPr>
            <a:r>
              <a:rPr lang="el-GR" b="1" dirty="0"/>
              <a:t> Συνεργασία με την ομάδα </a:t>
            </a:r>
            <a:endParaRPr lang="el-GR" dirty="0"/>
          </a:p>
          <a:p>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16</a:t>
            </a:fld>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solidFill>
                  <a:srgbClr val="FF0000"/>
                </a:solidFill>
              </a:rPr>
              <a:t>ΑΝΟΙΑ</a:t>
            </a:r>
          </a:p>
        </p:txBody>
      </p:sp>
      <p:sp>
        <p:nvSpPr>
          <p:cNvPr id="3" name="2 - Θέση περιεχομένου"/>
          <p:cNvSpPr>
            <a:spLocks noGrp="1"/>
          </p:cNvSpPr>
          <p:nvPr>
            <p:ph idx="1"/>
          </p:nvPr>
        </p:nvSpPr>
        <p:spPr/>
        <p:txBody>
          <a:bodyPr>
            <a:normAutofit fontScale="92500"/>
          </a:bodyPr>
          <a:lstStyle/>
          <a:p>
            <a:pPr algn="just"/>
            <a:r>
              <a:rPr lang="el-GR" dirty="0"/>
              <a:t>Στην Ελλάδα οι πάσχοντες από άνοια υπολογίζονται στους 180000-200000 ασθενείς. </a:t>
            </a:r>
          </a:p>
          <a:p>
            <a:pPr algn="just"/>
            <a:r>
              <a:rPr lang="el-GR" dirty="0"/>
              <a:t>Αυτό σημαίνει πως σήμερα 1/50 πάσχει από άνοια. </a:t>
            </a:r>
          </a:p>
          <a:p>
            <a:pPr algn="just"/>
            <a:r>
              <a:rPr lang="el-GR" dirty="0"/>
              <a:t>Αν υπολογίσουμε τον πληθυσμό της Δυτικής Μακεδονίας περί τις 300000 άτομα με απλά μαθηματικά έχουμε έναν πληθυσμό 6000 ατόμων πασχόντων από άνοια στην περιοχή δράσης του κέντρου μας.</a:t>
            </a:r>
          </a:p>
          <a:p>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17</a:t>
            </a:fld>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solidFill>
                  <a:srgbClr val="002060"/>
                </a:solidFill>
              </a:rPr>
              <a:t>ΣΥΜΠΕΡΑΣΜΑΤΑ</a:t>
            </a:r>
          </a:p>
        </p:txBody>
      </p:sp>
      <p:sp>
        <p:nvSpPr>
          <p:cNvPr id="3" name="2 - Θέση περιεχομένου"/>
          <p:cNvSpPr>
            <a:spLocks noGrp="1"/>
          </p:cNvSpPr>
          <p:nvPr>
            <p:ph idx="1"/>
          </p:nvPr>
        </p:nvSpPr>
        <p:spPr/>
        <p:txBody>
          <a:bodyPr>
            <a:normAutofit/>
          </a:bodyPr>
          <a:lstStyle/>
          <a:p>
            <a:pPr algn="ctr">
              <a:lnSpc>
                <a:spcPct val="300000"/>
              </a:lnSpc>
              <a:spcBef>
                <a:spcPts val="0"/>
              </a:spcBef>
            </a:pPr>
            <a:r>
              <a:rPr lang="el-GR" sz="4000" b="1" dirty="0">
                <a:solidFill>
                  <a:srgbClr val="FF0000"/>
                </a:solidFill>
              </a:rPr>
              <a:t>1. ΔΥΣΧΕΡΕΙΕΣ</a:t>
            </a:r>
          </a:p>
          <a:p>
            <a:pPr algn="ctr">
              <a:lnSpc>
                <a:spcPct val="300000"/>
              </a:lnSpc>
              <a:spcBef>
                <a:spcPts val="0"/>
              </a:spcBef>
            </a:pPr>
            <a:r>
              <a:rPr lang="el-GR" sz="4800" b="1" dirty="0">
                <a:solidFill>
                  <a:srgbClr val="00B050"/>
                </a:solidFill>
              </a:rPr>
              <a:t>2. ΟΦΕΛΗ</a:t>
            </a: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18</a:t>
            </a:fld>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ln w="76200">
            <a:solidFill>
              <a:srgbClr val="FF0000"/>
            </a:solidFill>
          </a:ln>
          <a:effectLst>
            <a:glow rad="139700">
              <a:schemeClr val="accent2">
                <a:satMod val="175000"/>
                <a:alpha val="40000"/>
              </a:schemeClr>
            </a:glow>
          </a:effectLst>
        </p:spPr>
        <p:txBody>
          <a:bodyPr/>
          <a:lstStyle/>
          <a:p>
            <a:r>
              <a:rPr lang="el-GR" b="1" dirty="0">
                <a:solidFill>
                  <a:srgbClr val="FF0000"/>
                </a:solidFill>
              </a:rPr>
              <a:t>ΔΥΣΧΕΡΕΙΕΣ</a:t>
            </a:r>
          </a:p>
        </p:txBody>
      </p:sp>
      <p:sp>
        <p:nvSpPr>
          <p:cNvPr id="3" name="2 - Θέση περιεχομένου"/>
          <p:cNvSpPr>
            <a:spLocks noGrp="1"/>
          </p:cNvSpPr>
          <p:nvPr>
            <p:ph idx="1"/>
          </p:nvPr>
        </p:nvSpPr>
        <p:spPr>
          <a:xfrm>
            <a:off x="285720" y="1571612"/>
            <a:ext cx="8572560" cy="4554551"/>
          </a:xfrm>
        </p:spPr>
        <p:txBody>
          <a:bodyPr>
            <a:normAutofit fontScale="62500" lnSpcReduction="20000"/>
          </a:bodyPr>
          <a:lstStyle/>
          <a:p>
            <a:pPr algn="just">
              <a:lnSpc>
                <a:spcPct val="170000"/>
              </a:lnSpc>
              <a:spcBef>
                <a:spcPts val="0"/>
              </a:spcBef>
            </a:pPr>
            <a:r>
              <a:rPr lang="el-GR" dirty="0"/>
              <a:t>Επικοινωνία και συνεργασία με τις δομές που ανήκουν στους Δήμους. (ΚΑΠΗ, ΚΗΦΗ). </a:t>
            </a:r>
          </a:p>
          <a:p>
            <a:pPr algn="just">
              <a:lnSpc>
                <a:spcPct val="170000"/>
              </a:lnSpc>
              <a:spcBef>
                <a:spcPts val="0"/>
              </a:spcBef>
            </a:pPr>
            <a:r>
              <a:rPr lang="el-GR" dirty="0"/>
              <a:t>Σχέσεις συμβούλων Διοίκησης δομών</a:t>
            </a:r>
            <a:r>
              <a:rPr lang="en-US" dirty="0"/>
              <a:t>.</a:t>
            </a:r>
            <a:endParaRPr lang="el-GR" dirty="0"/>
          </a:p>
          <a:p>
            <a:pPr algn="just">
              <a:lnSpc>
                <a:spcPct val="170000"/>
              </a:lnSpc>
              <a:spcBef>
                <a:spcPts val="0"/>
              </a:spcBef>
            </a:pPr>
            <a:r>
              <a:rPr lang="el-GR" dirty="0"/>
              <a:t>Καθυστέρηση αποφάσεων λόγω </a:t>
            </a:r>
            <a:r>
              <a:rPr lang="en-US" dirty="0"/>
              <a:t>Covid.</a:t>
            </a:r>
            <a:endParaRPr lang="el-GR" dirty="0"/>
          </a:p>
          <a:p>
            <a:pPr algn="just">
              <a:lnSpc>
                <a:spcPct val="170000"/>
              </a:lnSpc>
              <a:spcBef>
                <a:spcPts val="0"/>
              </a:spcBef>
            </a:pPr>
            <a:r>
              <a:rPr lang="el-GR" dirty="0"/>
              <a:t>Υπάλληλοι, υπεύθυνοι για προγράμματα ΕΣΠΑ. </a:t>
            </a:r>
          </a:p>
          <a:p>
            <a:pPr algn="just">
              <a:lnSpc>
                <a:spcPct val="170000"/>
              </a:lnSpc>
              <a:spcBef>
                <a:spcPts val="0"/>
              </a:spcBef>
            </a:pPr>
            <a:r>
              <a:rPr lang="el-GR" dirty="0"/>
              <a:t>Μετακίνηση επωφελούμενων λόγω </a:t>
            </a:r>
            <a:r>
              <a:rPr lang="en-US" dirty="0"/>
              <a:t>Covid</a:t>
            </a:r>
            <a:r>
              <a:rPr lang="el-GR" dirty="0"/>
              <a:t>, είτε εντός είτε εκτός πόλεως.</a:t>
            </a:r>
          </a:p>
          <a:p>
            <a:pPr algn="just">
              <a:lnSpc>
                <a:spcPct val="170000"/>
              </a:lnSpc>
              <a:spcBef>
                <a:spcPts val="0"/>
              </a:spcBef>
            </a:pPr>
            <a:r>
              <a:rPr lang="el-GR" dirty="0"/>
              <a:t>Οικογενειακές σχέσεις φροντιστών ( π.χ. ποιος θα φέρνει τον επωφελούμενο), που καταδεικνύουν τελικά πώς λειτουργεί η οικογένεια του επωφελούμενου.</a:t>
            </a:r>
          </a:p>
          <a:p>
            <a:pPr algn="just">
              <a:buNone/>
            </a:pPr>
            <a:endParaRPr lang="en-US" dirty="0"/>
          </a:p>
          <a:p>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19</a:t>
            </a:fld>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 Θέση περιεχομένου" descr="health-beauty-unwrapped-memory_loss-support_groups-memories-short_term-dren744_low.jpg"/>
          <p:cNvPicPr>
            <a:picLocks noGrp="1" noChangeAspect="1"/>
          </p:cNvPicPr>
          <p:nvPr>
            <p:ph idx="1"/>
          </p:nvPr>
        </p:nvPicPr>
        <p:blipFill>
          <a:blip r:embed="rId2"/>
          <a:stretch>
            <a:fillRect/>
          </a:stretch>
        </p:blipFill>
        <p:spPr>
          <a:xfrm>
            <a:off x="1500166" y="857232"/>
            <a:ext cx="5857916" cy="5268931"/>
          </a:xfrm>
        </p:spPr>
      </p:pic>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2</a:t>
            </a:fld>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ln w="76200">
            <a:solidFill>
              <a:srgbClr val="002060"/>
            </a:solidFill>
          </a:ln>
          <a:effectLst>
            <a:glow rad="228600">
              <a:schemeClr val="accent1">
                <a:satMod val="175000"/>
                <a:alpha val="40000"/>
              </a:schemeClr>
            </a:glow>
          </a:effectLst>
        </p:spPr>
        <p:txBody>
          <a:bodyPr/>
          <a:lstStyle/>
          <a:p>
            <a:r>
              <a:rPr lang="el-GR" b="1" dirty="0">
                <a:solidFill>
                  <a:srgbClr val="002060"/>
                </a:solidFill>
              </a:rPr>
              <a:t>ΟΦΕΛΗ</a:t>
            </a:r>
          </a:p>
        </p:txBody>
      </p:sp>
      <p:sp>
        <p:nvSpPr>
          <p:cNvPr id="3" name="2 - Θέση περιεχομένου"/>
          <p:cNvSpPr>
            <a:spLocks noGrp="1"/>
          </p:cNvSpPr>
          <p:nvPr>
            <p:ph idx="1"/>
          </p:nvPr>
        </p:nvSpPr>
        <p:spPr>
          <a:xfrm>
            <a:off x="457200" y="1600200"/>
            <a:ext cx="8329642" cy="4525963"/>
          </a:xfrm>
        </p:spPr>
        <p:txBody>
          <a:bodyPr>
            <a:normAutofit lnSpcReduction="10000"/>
          </a:bodyPr>
          <a:lstStyle/>
          <a:p>
            <a:pPr algn="just">
              <a:buClr>
                <a:srgbClr val="002060"/>
              </a:buClr>
              <a:buSzPct val="111000"/>
              <a:buFont typeface="Wingdings" pitchFamily="2" charset="2"/>
              <a:buChar char="§"/>
            </a:pPr>
            <a:r>
              <a:rPr lang="el-GR" dirty="0"/>
              <a:t>Δωρεάν παροχές. (</a:t>
            </a:r>
            <a:r>
              <a:rPr lang="el-GR" sz="2400" dirty="0"/>
              <a:t>Το κόστος φαρμακευτικής αγωγής και φροντίδας αυτών των ατόμων είναι τεράστιο</a:t>
            </a:r>
            <a:r>
              <a:rPr lang="el-GR" dirty="0"/>
              <a:t>)</a:t>
            </a:r>
          </a:p>
          <a:p>
            <a:pPr algn="just">
              <a:buClr>
                <a:srgbClr val="002060"/>
              </a:buClr>
              <a:buSzPct val="111000"/>
              <a:buFont typeface="Wingdings" pitchFamily="2" charset="2"/>
              <a:buChar char="§"/>
            </a:pPr>
            <a:r>
              <a:rPr lang="el-GR" dirty="0"/>
              <a:t>Τακτή παρακολούθηση από ειδικό ιατρό (</a:t>
            </a:r>
            <a:r>
              <a:rPr lang="el-GR" sz="2400" dirty="0"/>
              <a:t>με αποτέλεσμα την καλύτερη εκτίμηση της πορείας της κλινικής τους εικόνας</a:t>
            </a:r>
            <a:r>
              <a:rPr lang="el-GR" dirty="0"/>
              <a:t>).</a:t>
            </a:r>
          </a:p>
          <a:p>
            <a:pPr algn="just">
              <a:buClr>
                <a:srgbClr val="002060"/>
              </a:buClr>
              <a:buSzPct val="111000"/>
              <a:buFont typeface="Wingdings" pitchFamily="2" charset="2"/>
              <a:buChar char="§"/>
            </a:pPr>
            <a:r>
              <a:rPr lang="el-GR" dirty="0"/>
              <a:t>Ασφαλή και εύκολη πρόσβαση και κυρίως σωστή ιατρική, </a:t>
            </a:r>
            <a:r>
              <a:rPr lang="el-GR" b="1" dirty="0">
                <a:solidFill>
                  <a:srgbClr val="FF0000"/>
                </a:solidFill>
              </a:rPr>
              <a:t>ψυχολογική</a:t>
            </a:r>
            <a:r>
              <a:rPr lang="el-GR" dirty="0"/>
              <a:t> και </a:t>
            </a:r>
            <a:r>
              <a:rPr lang="el-GR" b="1" dirty="0">
                <a:solidFill>
                  <a:srgbClr val="FF0000"/>
                </a:solidFill>
              </a:rPr>
              <a:t>κοινωνική</a:t>
            </a:r>
            <a:r>
              <a:rPr lang="el-GR" dirty="0"/>
              <a:t> αντιμετώπιση στην </a:t>
            </a:r>
            <a:r>
              <a:rPr lang="el-GR" b="1" dirty="0">
                <a:solidFill>
                  <a:srgbClr val="002060"/>
                </a:solidFill>
              </a:rPr>
              <a:t>γειτονιά</a:t>
            </a:r>
            <a:r>
              <a:rPr lang="el-GR" dirty="0"/>
              <a:t> ή την </a:t>
            </a:r>
            <a:r>
              <a:rPr lang="el-GR" b="1" dirty="0">
                <a:solidFill>
                  <a:srgbClr val="002060"/>
                </a:solidFill>
              </a:rPr>
              <a:t>περιοχή</a:t>
            </a:r>
            <a:r>
              <a:rPr lang="el-GR" dirty="0"/>
              <a:t> που διαβιούν</a:t>
            </a:r>
          </a:p>
          <a:p>
            <a:pPr algn="just"/>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20</a:t>
            </a:fld>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ln w="76200">
            <a:solidFill>
              <a:srgbClr val="002060"/>
            </a:solidFill>
          </a:ln>
          <a:effectLst>
            <a:glow rad="228600">
              <a:schemeClr val="accent1">
                <a:satMod val="175000"/>
                <a:alpha val="40000"/>
              </a:schemeClr>
            </a:glow>
          </a:effectLst>
        </p:spPr>
        <p:txBody>
          <a:bodyPr/>
          <a:lstStyle/>
          <a:p>
            <a:r>
              <a:rPr lang="el-GR" b="1" dirty="0">
                <a:solidFill>
                  <a:srgbClr val="002060"/>
                </a:solidFill>
              </a:rPr>
              <a:t>ΟΦΕΛΗ</a:t>
            </a:r>
          </a:p>
        </p:txBody>
      </p:sp>
      <p:sp>
        <p:nvSpPr>
          <p:cNvPr id="3" name="2 - Θέση περιεχομένου"/>
          <p:cNvSpPr>
            <a:spLocks noGrp="1"/>
          </p:cNvSpPr>
          <p:nvPr>
            <p:ph idx="1"/>
          </p:nvPr>
        </p:nvSpPr>
        <p:spPr>
          <a:xfrm>
            <a:off x="457200" y="1600200"/>
            <a:ext cx="8401080" cy="4525963"/>
          </a:xfrm>
        </p:spPr>
        <p:txBody>
          <a:bodyPr>
            <a:normAutofit fontScale="77500" lnSpcReduction="20000"/>
          </a:bodyPr>
          <a:lstStyle/>
          <a:p>
            <a:pPr algn="just">
              <a:lnSpc>
                <a:spcPct val="160000"/>
              </a:lnSpc>
              <a:spcBef>
                <a:spcPts val="0"/>
              </a:spcBef>
              <a:buClr>
                <a:srgbClr val="002060"/>
              </a:buClr>
              <a:buSzPct val="111000"/>
              <a:buFont typeface="Wingdings" pitchFamily="2" charset="2"/>
              <a:buChar char="§"/>
            </a:pPr>
            <a:r>
              <a:rPr lang="el-GR" dirty="0"/>
              <a:t>Βοήθεια στους φροντιστές. </a:t>
            </a:r>
          </a:p>
          <a:p>
            <a:pPr algn="just">
              <a:lnSpc>
                <a:spcPct val="160000"/>
              </a:lnSpc>
              <a:spcBef>
                <a:spcPts val="0"/>
              </a:spcBef>
              <a:buClr>
                <a:srgbClr val="002060"/>
              </a:buClr>
              <a:buSzPct val="111000"/>
              <a:buFont typeface="Wingdings" pitchFamily="2" charset="2"/>
              <a:buChar char="§"/>
            </a:pPr>
            <a:r>
              <a:rPr lang="el-GR" sz="2400" dirty="0"/>
              <a:t>Ο φροντιστής είναι το άτομο, που βοηθά σε καθημερινή βάση τον ασθενή με άνοια και φροντίζει για την κάλυψη των αναγκών του την άνετη, ασφαλή και αξιοπρεπή διαβίωσή του. </a:t>
            </a:r>
          </a:p>
          <a:p>
            <a:pPr algn="just">
              <a:lnSpc>
                <a:spcPct val="160000"/>
              </a:lnSpc>
              <a:spcBef>
                <a:spcPts val="0"/>
              </a:spcBef>
              <a:buClr>
                <a:srgbClr val="002060"/>
              </a:buClr>
              <a:buSzPct val="111000"/>
              <a:buFont typeface="Wingdings" pitchFamily="2" charset="2"/>
              <a:buChar char="§"/>
            </a:pPr>
            <a:r>
              <a:rPr lang="el-GR" sz="2400" dirty="0"/>
              <a:t>Οι αυξημένες απαιτήσεις αυτής της φροντίδας έχουν ως αποτέλεσμα την ψυχολογική, σωματική και οικονομική επιβάρυνση του φροντιστή. </a:t>
            </a:r>
          </a:p>
          <a:p>
            <a:pPr algn="just">
              <a:lnSpc>
                <a:spcPct val="160000"/>
              </a:lnSpc>
              <a:spcBef>
                <a:spcPts val="0"/>
              </a:spcBef>
              <a:buClr>
                <a:srgbClr val="002060"/>
              </a:buClr>
              <a:buSzPct val="111000"/>
              <a:buFont typeface="Wingdings" pitchFamily="2" charset="2"/>
              <a:buChar char="§"/>
            </a:pPr>
            <a:r>
              <a:rPr lang="el-GR" sz="2400" dirty="0"/>
              <a:t>Η ενημέρωση και η εκπαίδευση είναι παράγοντες που βοηθούν σημαντικά το έργο του και η βοήθειά μας σε αυτό θα τον βοηθήσει στο να χειριστεί αποτελεσματικότερα το φορτίο και τα πρακτικά προβλήματα, που προκύπτουν κατά τη διάρκεια της νόσου </a:t>
            </a:r>
            <a:r>
              <a:rPr lang="en-US" sz="2400" dirty="0"/>
              <a:t>Alzheimer </a:t>
            </a:r>
            <a:r>
              <a:rPr lang="el-GR" sz="2400" dirty="0"/>
              <a:t>και των άλλων μορφών άνοιας.</a:t>
            </a:r>
            <a:endParaRPr lang="el-GR" dirty="0"/>
          </a:p>
          <a:p>
            <a:pPr algn="just"/>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21</a:t>
            </a:fld>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ln w="76200">
            <a:solidFill>
              <a:srgbClr val="002060"/>
            </a:solidFill>
          </a:ln>
          <a:effectLst>
            <a:glow rad="228600">
              <a:schemeClr val="accent1">
                <a:satMod val="175000"/>
                <a:alpha val="40000"/>
              </a:schemeClr>
            </a:glow>
          </a:effectLst>
        </p:spPr>
        <p:txBody>
          <a:bodyPr/>
          <a:lstStyle/>
          <a:p>
            <a:r>
              <a:rPr lang="el-GR" b="1" dirty="0">
                <a:solidFill>
                  <a:srgbClr val="002060"/>
                </a:solidFill>
              </a:rPr>
              <a:t>ΟΦΕΛΗ</a:t>
            </a:r>
          </a:p>
        </p:txBody>
      </p:sp>
      <p:sp>
        <p:nvSpPr>
          <p:cNvPr id="3" name="2 - Θέση περιεχομένου"/>
          <p:cNvSpPr>
            <a:spLocks noGrp="1"/>
          </p:cNvSpPr>
          <p:nvPr>
            <p:ph idx="1"/>
          </p:nvPr>
        </p:nvSpPr>
        <p:spPr>
          <a:xfrm>
            <a:off x="457200" y="1600200"/>
            <a:ext cx="8329642" cy="4525963"/>
          </a:xfrm>
        </p:spPr>
        <p:txBody>
          <a:bodyPr>
            <a:normAutofit fontScale="92500"/>
          </a:bodyPr>
          <a:lstStyle/>
          <a:p>
            <a:pPr algn="just">
              <a:buClr>
                <a:srgbClr val="002060"/>
              </a:buClr>
              <a:buSzPct val="111000"/>
              <a:buFont typeface="Wingdings" pitchFamily="2" charset="2"/>
              <a:buChar char="§"/>
            </a:pPr>
            <a:r>
              <a:rPr lang="el-GR" dirty="0"/>
              <a:t>Κοινωνικότητα επωφελούμενου (</a:t>
            </a:r>
            <a:r>
              <a:rPr lang="el-GR" sz="2800" dirty="0"/>
              <a:t>επικοινωνία  με άλλους επωφελούμενους και εκτός δομής</a:t>
            </a:r>
            <a:r>
              <a:rPr lang="el-GR" dirty="0"/>
              <a:t>)</a:t>
            </a:r>
          </a:p>
          <a:p>
            <a:pPr algn="just">
              <a:buClr>
                <a:srgbClr val="002060"/>
              </a:buClr>
              <a:buSzPct val="111000"/>
              <a:buFont typeface="Wingdings" pitchFamily="2" charset="2"/>
              <a:buChar char="§"/>
            </a:pPr>
            <a:r>
              <a:rPr lang="el-GR" dirty="0"/>
              <a:t>Νοητική ενδυνάμωση + εργοθεραπεία + φροντίδα + νέες πληροφορίες + μετακίνηση + μη παραμονή στο κρεβάτι ή στο σπίτι + στοργή + βοήθεια στη λήψη φαρμακευτικής αγωγής → καθυστέρηση της πορείας της νόσου.</a:t>
            </a:r>
          </a:p>
          <a:p>
            <a:pPr algn="just">
              <a:buClr>
                <a:srgbClr val="002060"/>
              </a:buClr>
              <a:buSzPct val="111000"/>
              <a:buFont typeface="Wingdings" pitchFamily="2" charset="2"/>
              <a:buChar char="§"/>
            </a:pPr>
            <a:r>
              <a:rPr lang="el-GR" dirty="0"/>
              <a:t>Προστασία των όποιων δικαιωμάτων των επωφελουμένων (π.χ. ικανότητα δικαιοπραξίας).</a:t>
            </a: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22</a:t>
            </a:fld>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571480"/>
            <a:ext cx="8501122" cy="5554683"/>
          </a:xfrm>
        </p:spPr>
        <p:txBody>
          <a:bodyPr/>
          <a:lstStyle/>
          <a:p>
            <a:pPr algn="just">
              <a:lnSpc>
                <a:spcPct val="150000"/>
              </a:lnSpc>
              <a:spcBef>
                <a:spcPts val="0"/>
              </a:spcBef>
            </a:pPr>
            <a:r>
              <a:rPr lang="el-GR" dirty="0"/>
              <a:t>Ο Β. Ουγκώ έλεγε πως η λύπη ενός παιδιού ενδιαφέρει τη μητέρα του ενώ η λύπη ενός ηλικιωμένου δεν ενδιαφέρει κανέναν.</a:t>
            </a:r>
          </a:p>
          <a:p>
            <a:pPr algn="just">
              <a:lnSpc>
                <a:spcPct val="150000"/>
              </a:lnSpc>
              <a:spcBef>
                <a:spcPts val="0"/>
              </a:spcBef>
            </a:pPr>
            <a:r>
              <a:rPr lang="el-GR" dirty="0"/>
              <a:t>Για να προσθέσει σε αυτό ο ψυχίατρος Τζωρτζ Λίβινγκστον πως τα προβλήματα των ηλικιωμένων είναι συχνά σοβαρά αλλά σπάνια έχουν ενδιαφέρον.</a:t>
            </a:r>
          </a:p>
          <a:p>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23</a:t>
            </a:fld>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642918"/>
            <a:ext cx="8429684" cy="5483245"/>
          </a:xfrm>
        </p:spPr>
        <p:txBody>
          <a:bodyPr/>
          <a:lstStyle/>
          <a:p>
            <a:pPr algn="just">
              <a:lnSpc>
                <a:spcPct val="150000"/>
              </a:lnSpc>
              <a:spcBef>
                <a:spcPts val="0"/>
              </a:spcBef>
            </a:pPr>
            <a:r>
              <a:rPr lang="el-GR" dirty="0"/>
              <a:t>Πιστεύω πως το πραγματικό πρόβλημα των ηλικιωμένων  δεν είναι η αδυναμία του σώματος αλλά η αδιαφορία της ψυχής. </a:t>
            </a:r>
          </a:p>
          <a:p>
            <a:pPr algn="just">
              <a:lnSpc>
                <a:spcPct val="150000"/>
              </a:lnSpc>
              <a:spcBef>
                <a:spcPts val="0"/>
              </a:spcBef>
            </a:pPr>
            <a:r>
              <a:rPr lang="el-GR" dirty="0"/>
              <a:t>Το να γερνάς και να μην ενδιαφέρεται κανένας για σένα είναι σαν να τιμωρείσαι αυστηρά για ένα έγκλημα, που δεν έχεις διαπράξει.</a:t>
            </a:r>
          </a:p>
          <a:p>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24</a:t>
            </a:fld>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 Θέση περιεχομένου" descr="τέ-ος-της-απεικόνισης-φωτογραφικών-ιαφανειών-παρουσίασης-49208550.jpg"/>
          <p:cNvPicPr>
            <a:picLocks noGrp="1" noChangeAspect="1"/>
          </p:cNvPicPr>
          <p:nvPr>
            <p:ph idx="1"/>
          </p:nvPr>
        </p:nvPicPr>
        <p:blipFill>
          <a:blip r:embed="rId2"/>
          <a:stretch>
            <a:fillRect/>
          </a:stretch>
        </p:blipFill>
        <p:spPr>
          <a:xfrm>
            <a:off x="1500166" y="571480"/>
            <a:ext cx="5929354" cy="5554683"/>
          </a:xfrm>
        </p:spPr>
      </p:pic>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25</a:t>
            </a:fld>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 Θέση περιεχομένου" descr="o-powerpoint-28-728.jpg"/>
          <p:cNvPicPr>
            <a:picLocks noGrp="1" noChangeAspect="1"/>
          </p:cNvPicPr>
          <p:nvPr>
            <p:ph idx="1"/>
          </p:nvPr>
        </p:nvPicPr>
        <p:blipFill>
          <a:blip r:embed="rId2"/>
          <a:stretch>
            <a:fillRect/>
          </a:stretch>
        </p:blipFill>
        <p:spPr>
          <a:xfrm>
            <a:off x="1142975" y="571480"/>
            <a:ext cx="6847097" cy="5214974"/>
          </a:xfrm>
        </p:spPr>
      </p:pic>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26</a:t>
            </a:fld>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2"/>
          </p:nvPr>
        </p:nvSpPr>
        <p:spPr/>
        <p:txBody>
          <a:bodyPr/>
          <a:lstStyle/>
          <a:p>
            <a:fld id="{D3F1D1C4-C2D9-4231-9FB2-B2D9D97AA41D}" type="slidenum">
              <a:rPr lang="el-GR" smtClean="0"/>
              <a:pPr/>
              <a:t>3</a:t>
            </a:fld>
            <a:endParaRPr lang="el-GR" dirty="0"/>
          </a:p>
        </p:txBody>
      </p:sp>
      <p:pic>
        <p:nvPicPr>
          <p:cNvPr id="1026" name="Picture 2" descr="C:\Users\ΚΩΝΣΤΑΝΤΙΝΟΣ\Desktop\Logo-NESTOR.jpg"/>
          <p:cNvPicPr>
            <a:picLocks noChangeAspect="1" noChangeArrowheads="1"/>
          </p:cNvPicPr>
          <p:nvPr/>
        </p:nvPicPr>
        <p:blipFill>
          <a:blip r:embed="rId2"/>
          <a:srcRect/>
          <a:stretch>
            <a:fillRect/>
          </a:stretch>
        </p:blipFill>
        <p:spPr bwMode="auto">
          <a:xfrm>
            <a:off x="857224" y="1142984"/>
            <a:ext cx="7429552" cy="423864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br>
              <a:rPr lang="el-GR" sz="2200" dirty="0"/>
            </a:br>
            <a:br>
              <a:rPr lang="el-GR" sz="2200" dirty="0"/>
            </a:br>
            <a:r>
              <a:rPr lang="el-GR" sz="3600" dirty="0"/>
              <a:t>ΕΙΔΙΚΟ ΚΕΝΤΡΟ ΗΜΕΡΑΣ </a:t>
            </a:r>
            <a:r>
              <a:rPr lang="en-US" sz="3600" dirty="0"/>
              <a:t>ALZHEIMER </a:t>
            </a:r>
            <a:br>
              <a:rPr lang="el-GR" sz="3600" dirty="0"/>
            </a:br>
            <a:r>
              <a:rPr lang="el-GR" sz="3600" dirty="0"/>
              <a:t>ΣΤΗΝ ΚΟΖΑΝΗ</a:t>
            </a:r>
            <a:br>
              <a:rPr lang="el-GR" dirty="0"/>
            </a:br>
            <a:endParaRPr lang="el-GR" dirty="0"/>
          </a:p>
        </p:txBody>
      </p:sp>
      <p:sp>
        <p:nvSpPr>
          <p:cNvPr id="3" name="2 - Θέση περιεχομένου"/>
          <p:cNvSpPr>
            <a:spLocks noGrp="1"/>
          </p:cNvSpPr>
          <p:nvPr>
            <p:ph idx="1"/>
          </p:nvPr>
        </p:nvSpPr>
        <p:spPr>
          <a:xfrm>
            <a:off x="357158" y="1500174"/>
            <a:ext cx="8501122" cy="4625989"/>
          </a:xfrm>
        </p:spPr>
        <p:txBody>
          <a:bodyPr>
            <a:normAutofit fontScale="92500"/>
          </a:bodyPr>
          <a:lstStyle/>
          <a:p>
            <a:pPr algn="just">
              <a:buClr>
                <a:srgbClr val="FF0000"/>
              </a:buClr>
              <a:buFont typeface="Wingdings" pitchFamily="2" charset="2"/>
              <a:buChar char="Ø"/>
            </a:pPr>
            <a:r>
              <a:rPr lang="el-GR" dirty="0">
                <a:solidFill>
                  <a:srgbClr val="002060"/>
                </a:solidFill>
              </a:rPr>
              <a:t>Τα ειδικά κέντρα ημέρας λειτουργούν ως Μονάδες Ημερήσιας Θεραπευτικής Φροντίδας ασθενών με </a:t>
            </a:r>
            <a:r>
              <a:rPr lang="en-US" dirty="0">
                <a:solidFill>
                  <a:srgbClr val="002060"/>
                </a:solidFill>
              </a:rPr>
              <a:t>Alzheimer </a:t>
            </a:r>
            <a:r>
              <a:rPr lang="el-GR" dirty="0">
                <a:solidFill>
                  <a:srgbClr val="002060"/>
                </a:solidFill>
              </a:rPr>
              <a:t> και άλλες συναφείς διαταραχές.</a:t>
            </a:r>
          </a:p>
          <a:p>
            <a:pPr algn="just">
              <a:buClr>
                <a:srgbClr val="FF0000"/>
              </a:buClr>
              <a:buFont typeface="Wingdings" pitchFamily="2" charset="2"/>
              <a:buChar char="Ø"/>
            </a:pPr>
            <a:r>
              <a:rPr lang="el-GR" dirty="0">
                <a:solidFill>
                  <a:srgbClr val="FF0000"/>
                </a:solidFill>
              </a:rPr>
              <a:t>Σκοπός</a:t>
            </a:r>
            <a:r>
              <a:rPr lang="el-GR" dirty="0">
                <a:solidFill>
                  <a:srgbClr val="002060"/>
                </a:solidFill>
              </a:rPr>
              <a:t> των Κέντρων Ημέρας είναι κυρίως η οργάνωση και εφαρμογή ομαδικών και ατομικών θεραπευτικών προγραμμάτων για τα άτομα με διαγνωσμένη νόσο </a:t>
            </a:r>
            <a:r>
              <a:rPr lang="en-US" dirty="0">
                <a:solidFill>
                  <a:srgbClr val="002060"/>
                </a:solidFill>
              </a:rPr>
              <a:t>Alzheimer </a:t>
            </a:r>
            <a:r>
              <a:rPr lang="el-GR" dirty="0">
                <a:solidFill>
                  <a:srgbClr val="002060"/>
                </a:solidFill>
              </a:rPr>
              <a:t> ή άλλες μορφές άνοιας, που βρίσκονται στα αρχικά, μεσαία ή προχωρημένα στάδια της νόσου.</a:t>
            </a:r>
          </a:p>
          <a:p>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4</a:t>
            </a:fld>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ΚΕΝΤΡΟ ΗΜΕΡΑΣ</a:t>
            </a:r>
          </a:p>
        </p:txBody>
      </p:sp>
      <p:sp>
        <p:nvSpPr>
          <p:cNvPr id="3" name="2 - Θέση περιεχομένου"/>
          <p:cNvSpPr>
            <a:spLocks noGrp="1"/>
          </p:cNvSpPr>
          <p:nvPr>
            <p:ph idx="1"/>
          </p:nvPr>
        </p:nvSpPr>
        <p:spPr>
          <a:xfrm>
            <a:off x="285720" y="1285860"/>
            <a:ext cx="8401080" cy="4840303"/>
          </a:xfrm>
        </p:spPr>
        <p:txBody>
          <a:bodyPr>
            <a:normAutofit fontScale="85000" lnSpcReduction="10000"/>
          </a:bodyPr>
          <a:lstStyle/>
          <a:p>
            <a:pPr algn="just">
              <a:buClr>
                <a:srgbClr val="FF0000"/>
              </a:buClr>
              <a:buFont typeface="Wingdings" pitchFamily="2" charset="2"/>
              <a:buChar char="Ø"/>
            </a:pPr>
            <a:r>
              <a:rPr lang="el-GR" dirty="0"/>
              <a:t>Εφαρμόζονται θεραπευτικά προγράμματα, που στόχο έχουν τη νοητική ενδυνάμωση των ασθενών, την κινητοποίησή τους και τη διατήρηση των δεξιοτήτων και των επικοινωνιακών ικανοτήτων τους για όσο το δυνατό μεγαλύτερο χρονικό διάστημα, παράλληλα με τη φαρμακευτική αγωγή.</a:t>
            </a:r>
          </a:p>
          <a:p>
            <a:pPr algn="just">
              <a:buClr>
                <a:srgbClr val="FF0000"/>
              </a:buClr>
              <a:buFont typeface="Wingdings" pitchFamily="2" charset="2"/>
              <a:buChar char="Ø"/>
            </a:pPr>
            <a:r>
              <a:rPr lang="el-GR" dirty="0">
                <a:solidFill>
                  <a:srgbClr val="FF0000"/>
                </a:solidFill>
              </a:rPr>
              <a:t>Ιδιαίτερη έμφαση </a:t>
            </a:r>
            <a:r>
              <a:rPr lang="el-GR" dirty="0"/>
              <a:t>δίνεται στην πρόληψη, την πληροφόρηση την εκπαίδευση και την ψυχολογική υποστήριξη των συγγενών των ανοϊκών  ασθενών καθώς και στην ευαισθητοποίηση της κοινότητας σε θέματα σχετικά με την άνοια.</a:t>
            </a:r>
            <a:endParaRPr lang="en-US" dirty="0"/>
          </a:p>
          <a:p>
            <a:pPr algn="just">
              <a:buClr>
                <a:srgbClr val="FF0000"/>
              </a:buClr>
              <a:buFont typeface="Wingdings" pitchFamily="2" charset="2"/>
              <a:buChar char="Ø"/>
            </a:pPr>
            <a:endParaRPr lang="el-GR" dirty="0"/>
          </a:p>
          <a:p>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5</a:t>
            </a:fld>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85720" y="571480"/>
            <a:ext cx="8501122" cy="5554683"/>
          </a:xfrm>
        </p:spPr>
        <p:txBody>
          <a:bodyPr>
            <a:normAutofit fontScale="92500" lnSpcReduction="20000"/>
          </a:bodyPr>
          <a:lstStyle/>
          <a:p>
            <a:pPr algn="just">
              <a:buClr>
                <a:srgbClr val="002060"/>
              </a:buClr>
              <a:buFont typeface="Wingdings" pitchFamily="2" charset="2"/>
              <a:buChar char="Ø"/>
            </a:pPr>
            <a:r>
              <a:rPr lang="el-GR" dirty="0"/>
              <a:t>Το σύνολο των εργαζομένων στο Κέντρο Ημέρας αποτελεί την Πολυκλαδική Θεραπευτική Ομάδα, που η λειτουργία της έχει ως αρχή την υπέρβαση των παραδοσιακά κατεστημένων ρόλων, όχι όμως σε μια λογική ισοπέδωσης του </a:t>
            </a:r>
            <a:r>
              <a:rPr lang="el-GR" b="1" dirty="0">
                <a:solidFill>
                  <a:srgbClr val="FF0000"/>
                </a:solidFill>
              </a:rPr>
              <a:t>«όλοι κάνουν όλα»</a:t>
            </a:r>
            <a:r>
              <a:rPr lang="el-GR" dirty="0"/>
              <a:t>, αλλά στην κατεύθυνση μιας συνάρθρωσης ρόλων και ειδικοτήτων, που βασίζεται:</a:t>
            </a:r>
          </a:p>
          <a:p>
            <a:pPr algn="just">
              <a:buClr>
                <a:srgbClr val="002060"/>
              </a:buClr>
              <a:buFont typeface="Wingdings" pitchFamily="2" charset="2"/>
              <a:buChar char="Ø"/>
            </a:pPr>
            <a:r>
              <a:rPr lang="el-GR" dirty="0"/>
              <a:t>στην ανάγκη προσαρμογής στην ολιστική προσέγγιση</a:t>
            </a:r>
            <a:r>
              <a:rPr lang="en-US" dirty="0"/>
              <a:t>,</a:t>
            </a:r>
          </a:p>
          <a:p>
            <a:pPr algn="just">
              <a:buClr>
                <a:srgbClr val="002060"/>
              </a:buClr>
              <a:buFont typeface="Wingdings" pitchFamily="2" charset="2"/>
              <a:buChar char="Ø"/>
            </a:pPr>
            <a:r>
              <a:rPr lang="el-GR" dirty="0"/>
              <a:t> στην αντιμετώπιση της ψυχικής νόσου και</a:t>
            </a:r>
            <a:endParaRPr lang="en-US" dirty="0"/>
          </a:p>
          <a:p>
            <a:pPr algn="just">
              <a:buClr>
                <a:srgbClr val="002060"/>
              </a:buClr>
              <a:buFont typeface="Wingdings" pitchFamily="2" charset="2"/>
              <a:buChar char="Ø"/>
            </a:pPr>
            <a:r>
              <a:rPr lang="el-GR" dirty="0"/>
              <a:t> στη σφαιρικότητα του αντικειμένου της θεραπευτικής δουλειάς, που είναι </a:t>
            </a:r>
            <a:r>
              <a:rPr lang="el-GR" b="1" dirty="0">
                <a:solidFill>
                  <a:srgbClr val="FF0000"/>
                </a:solidFill>
              </a:rPr>
              <a:t>«ο άνθρωπος πάσχει στην ολότητά του και στο σύνολο των σχέσεών του».</a:t>
            </a: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6</a:t>
            </a:fld>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Οι βασικές αρμοδιότητες της Θεραπευτικής Ομάδας είναι:</a:t>
            </a:r>
          </a:p>
        </p:txBody>
      </p:sp>
      <p:sp>
        <p:nvSpPr>
          <p:cNvPr id="3" name="2 - Θέση περιεχομένου"/>
          <p:cNvSpPr>
            <a:spLocks noGrp="1"/>
          </p:cNvSpPr>
          <p:nvPr>
            <p:ph idx="1"/>
          </p:nvPr>
        </p:nvSpPr>
        <p:spPr/>
        <p:txBody>
          <a:bodyPr>
            <a:normAutofit fontScale="77500" lnSpcReduction="20000"/>
          </a:bodyPr>
          <a:lstStyle/>
          <a:p>
            <a:pPr lvl="0" algn="just">
              <a:buClr>
                <a:srgbClr val="FF0000"/>
              </a:buClr>
              <a:buFont typeface="Wingdings" pitchFamily="2" charset="2"/>
              <a:buChar char="ü"/>
            </a:pPr>
            <a:r>
              <a:rPr lang="el-GR" dirty="0"/>
              <a:t>Η εκτίμηση των γνωσιακών λειτουργιών (μνήμη, κρίση, αφαιρετική ικανότητα)</a:t>
            </a:r>
          </a:p>
          <a:p>
            <a:pPr lvl="0" algn="just">
              <a:buClr>
                <a:srgbClr val="FF0000"/>
              </a:buClr>
              <a:buFont typeface="Wingdings" pitchFamily="2" charset="2"/>
              <a:buChar char="ü"/>
            </a:pPr>
            <a:r>
              <a:rPr lang="el-GR" dirty="0"/>
              <a:t>Η πραγματοποίηση τακτικών ψυχογηριατρικών εξωτερικών ιατρείων </a:t>
            </a:r>
          </a:p>
          <a:p>
            <a:pPr lvl="0" algn="just">
              <a:buClr>
                <a:srgbClr val="FF0000"/>
              </a:buClr>
              <a:buFont typeface="Wingdings" pitchFamily="2" charset="2"/>
              <a:buChar char="ü"/>
            </a:pPr>
            <a:r>
              <a:rPr lang="el-GR" dirty="0"/>
              <a:t>Η εξατομικευμένη αξιολόγηση και ψυχοκοινωνική εκτίμηση αναγκών</a:t>
            </a:r>
          </a:p>
          <a:p>
            <a:pPr lvl="0" algn="just">
              <a:buClr>
                <a:srgbClr val="FF0000"/>
              </a:buClr>
              <a:buFont typeface="Wingdings" pitchFamily="2" charset="2"/>
              <a:buChar char="ü"/>
            </a:pPr>
            <a:r>
              <a:rPr lang="el-GR" dirty="0"/>
              <a:t>Ο σχεδιασμός Ατομικού και Ομαδικού Θεραπευτικού Προγράμματος</a:t>
            </a:r>
          </a:p>
          <a:p>
            <a:pPr lvl="0" algn="just">
              <a:buClr>
                <a:srgbClr val="FF0000"/>
              </a:buClr>
              <a:buFont typeface="Wingdings" pitchFamily="2" charset="2"/>
              <a:buChar char="ü"/>
            </a:pPr>
            <a:r>
              <a:rPr lang="el-GR" dirty="0"/>
              <a:t>Η εκτίμηση οικογενειακών αναγκών και κοινωνικών πόρων και συνθηκών </a:t>
            </a:r>
          </a:p>
          <a:p>
            <a:pPr lvl="0" algn="just">
              <a:buClr>
                <a:srgbClr val="FF0000"/>
              </a:buClr>
              <a:buFont typeface="Wingdings" pitchFamily="2" charset="2"/>
              <a:buChar char="ü"/>
            </a:pPr>
            <a:r>
              <a:rPr lang="el-GR" dirty="0"/>
              <a:t>Η πραγματοποίηση εργοθεραπευτικών ομάδων και ατομικής εργοθεραπείας και φυσικοθεραπείας ανάλογα με τις ανάγκες των επωφελουμένων</a:t>
            </a:r>
          </a:p>
          <a:p>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7</a:t>
            </a:fld>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85720" y="642918"/>
            <a:ext cx="8572560" cy="5483245"/>
          </a:xfrm>
        </p:spPr>
        <p:txBody>
          <a:bodyPr>
            <a:normAutofit fontScale="85000" lnSpcReduction="10000"/>
          </a:bodyPr>
          <a:lstStyle/>
          <a:p>
            <a:pPr lvl="0" algn="just">
              <a:buClr>
                <a:srgbClr val="FF0000"/>
              </a:buClr>
              <a:buFont typeface="Wingdings" pitchFamily="2" charset="2"/>
              <a:buChar char="ü"/>
            </a:pPr>
            <a:r>
              <a:rPr lang="el-GR" dirty="0"/>
              <a:t>Η δημιουργία ψυχοεκπαιδευτικών ομάδων φροντιστών</a:t>
            </a:r>
          </a:p>
          <a:p>
            <a:pPr lvl="0" algn="just">
              <a:buClr>
                <a:srgbClr val="FF0000"/>
              </a:buClr>
              <a:buFont typeface="Wingdings" pitchFamily="2" charset="2"/>
              <a:buChar char="ü"/>
            </a:pPr>
            <a:r>
              <a:rPr lang="el-GR" dirty="0"/>
              <a:t>Η ένταξη μελών οικογενειών και κοινωνικών εθελοντών στα προγράμματα κοινωνικοθεραπευτικών δράσεων </a:t>
            </a:r>
          </a:p>
          <a:p>
            <a:pPr lvl="0" algn="just">
              <a:buClr>
                <a:srgbClr val="FF0000"/>
              </a:buClr>
              <a:buFont typeface="Wingdings" pitchFamily="2" charset="2"/>
              <a:buChar char="ü"/>
            </a:pPr>
            <a:r>
              <a:rPr lang="el-GR" dirty="0"/>
              <a:t>Η οργάνωση συνεδρίων και προγραμμάτων εκπαίδευσης και ενημέρωσης των φροντιστών και των Επαγγελματιών Υγείας και Κοινότητας</a:t>
            </a:r>
          </a:p>
          <a:p>
            <a:pPr lvl="0" algn="just">
              <a:buClr>
                <a:srgbClr val="FF0000"/>
              </a:buClr>
              <a:buFont typeface="Wingdings" pitchFamily="2" charset="2"/>
              <a:buChar char="ü"/>
            </a:pPr>
            <a:r>
              <a:rPr lang="el-GR" dirty="0"/>
              <a:t>Η διασύνδεση με άλλους φορείς για τη δημιουργία και συμμετοχή σε κοινωνικά θεραπευτικά δίκτυα.  ( προγράμματα διασύνδεσης με ΚΑΠΗ-ΚΗΦΗ μέσω δράσεων κατάρτισης και </a:t>
            </a:r>
            <a:r>
              <a:rPr lang="en-US" dirty="0"/>
              <a:t>on the job training </a:t>
            </a:r>
            <a:r>
              <a:rPr lang="el-GR" dirty="0"/>
              <a:t>και διασύνδεση Κέντρων Μνήμης με Κέντρα Υγείας για την παροχή υπηρεσιών πρόληψης και φροντίδας).</a:t>
            </a:r>
          </a:p>
          <a:p>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8</a:t>
            </a:fld>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ln>
            <a:noFill/>
          </a:ln>
          <a:effectLst/>
          <a:scene3d>
            <a:camera prst="orthographicFront">
              <a:rot lat="0" lon="0" rev="0"/>
            </a:camera>
            <a:lightRig rig="chilly" dir="t">
              <a:rot lat="0" lon="0" rev="18480000"/>
            </a:lightRig>
          </a:scene3d>
          <a:sp3d prstMaterial="clear">
            <a:bevelT h="63500"/>
          </a:sp3d>
        </p:spPr>
        <p:txBody>
          <a:bodyPr>
            <a:normAutofit/>
          </a:bodyPr>
          <a:lstStyle/>
          <a:p>
            <a:r>
              <a:rPr lang="el-GR" sz="3200" b="1" dirty="0">
                <a:solidFill>
                  <a:srgbClr val="002060"/>
                </a:solidFill>
              </a:rPr>
              <a:t>ΚΕΝΤΡΟ ΗΜΕΡΑΣ </a:t>
            </a:r>
            <a:r>
              <a:rPr lang="en-US" sz="3200" b="1" dirty="0">
                <a:solidFill>
                  <a:srgbClr val="002060"/>
                </a:solidFill>
              </a:rPr>
              <a:t>ALZHEIMER </a:t>
            </a:r>
            <a:r>
              <a:rPr lang="el-GR" sz="3200" b="1" dirty="0">
                <a:solidFill>
                  <a:srgbClr val="002060"/>
                </a:solidFill>
              </a:rPr>
              <a:t>ΚΟΖΑΝΗΣ</a:t>
            </a:r>
            <a:br>
              <a:rPr lang="el-GR" sz="3200" b="1" dirty="0">
                <a:solidFill>
                  <a:srgbClr val="002060"/>
                </a:solidFill>
              </a:rPr>
            </a:br>
            <a:r>
              <a:rPr lang="el-GR" sz="3200" b="1" dirty="0">
                <a:solidFill>
                  <a:srgbClr val="002060"/>
                </a:solidFill>
              </a:rPr>
              <a:t>1</a:t>
            </a:r>
            <a:r>
              <a:rPr lang="el-GR" sz="3200" b="1" baseline="30000" dirty="0">
                <a:solidFill>
                  <a:srgbClr val="002060"/>
                </a:solidFill>
              </a:rPr>
              <a:t>ος</a:t>
            </a:r>
            <a:r>
              <a:rPr lang="el-GR" sz="3200" b="1" dirty="0">
                <a:solidFill>
                  <a:srgbClr val="002060"/>
                </a:solidFill>
              </a:rPr>
              <a:t> Μήνας λειτουργίας</a:t>
            </a:r>
          </a:p>
        </p:txBody>
      </p:sp>
      <p:graphicFrame>
        <p:nvGraphicFramePr>
          <p:cNvPr id="6" name="5 - Θέση περιεχομένου"/>
          <p:cNvGraphicFramePr>
            <a:graphicFrameLocks noGrp="1"/>
          </p:cNvGraphicFramePr>
          <p:nvPr>
            <p:ph idx="1"/>
            <p:extLst>
              <p:ext uri="{D42A27DB-BD31-4B8C-83A1-F6EECF244321}">
                <p14:modId xmlns:p14="http://schemas.microsoft.com/office/powerpoint/2010/main" val="3135695857"/>
              </p:ext>
            </p:extLst>
          </p:nvPr>
        </p:nvGraphicFramePr>
        <p:xfrm>
          <a:off x="428583" y="1641442"/>
          <a:ext cx="8229600" cy="4714908"/>
        </p:xfrm>
        <a:graphic>
          <a:graphicData uri="http://schemas.openxmlformats.org/drawingml/2006/chart">
            <c:chart xmlns:c="http://schemas.openxmlformats.org/drawingml/2006/chart" xmlns:r="http://schemas.openxmlformats.org/officeDocument/2006/relationships" r:id="rId2"/>
          </a:graphicData>
        </a:graphic>
      </p:graphicFrame>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9</a:t>
            </a:fld>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268</TotalTime>
  <Words>1150</Words>
  <Application>Microsoft Office PowerPoint</Application>
  <PresentationFormat>On-screen Show (4:3)</PresentationFormat>
  <Paragraphs>129</Paragraphs>
  <Slides>26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Algerian</vt:lpstr>
      <vt:lpstr>Arial</vt:lpstr>
      <vt:lpstr>Calibri</vt:lpstr>
      <vt:lpstr>Wingdings</vt:lpstr>
      <vt:lpstr>Θέμα του Office</vt:lpstr>
      <vt:lpstr>ΕΙΔΙΚΟ ΚΕΝΤΡΟ ΗΜΕΡΑΣ ALZHEIMER ΚΟΖΑΝΗΣ.  ΔΡΑΣΕΙΣ ΠΡΟΒΛΗΜΑΤΙΣΜΟΙ &amp; ΣΥΜΠΕΡΑΣΜΑΤΑ ΜΕΤΑ ΑΠO EΝΑ ΧΡΟΝΟ ΛΕΙΤΟΥΡΓΙΑΣ</vt:lpstr>
      <vt:lpstr>PowerPoint Presentation</vt:lpstr>
      <vt:lpstr>PowerPoint Presentation</vt:lpstr>
      <vt:lpstr>  ΕΙΔΙΚΟ ΚΕΝΤΡΟ ΗΜΕΡΑΣ ALZHEIMER  ΣΤΗΝ ΚΟΖΑΝΗ </vt:lpstr>
      <vt:lpstr>ΚΕΝΤΡΟ ΗΜΕΡΑΣ</vt:lpstr>
      <vt:lpstr>PowerPoint Presentation</vt:lpstr>
      <vt:lpstr>Οι βασικές αρμοδιότητες της Θεραπευτικής Ομάδας είναι:</vt:lpstr>
      <vt:lpstr>PowerPoint Presentation</vt:lpstr>
      <vt:lpstr>ΚΕΝΤΡΟ ΗΜΕΡΑΣ ALZHEIMER ΚΟΖΑΝΗΣ 1ος Μήνας λειτουργίας</vt:lpstr>
      <vt:lpstr>ΚΕΝΤΡΟ ΗΜΕΡΑΣ ALZHEIMER ΚΟΖΑΝΗΣ</vt:lpstr>
      <vt:lpstr>ΚΕΝΤΡΟ ΗΜΕΡΑΣ ALZHEIMER ΚΟΖΑΝΗΣ</vt:lpstr>
      <vt:lpstr>ΚΕΝΤΡΟ ΗΜΕΡΑΣ ALZHEIMER ΚΟΖΑΝΗΣ</vt:lpstr>
      <vt:lpstr>ΚΕΝΤΡΟ ΗΜΕΡΑΣ ALZHEIMER ΚΟΖΑΝΗΣ</vt:lpstr>
      <vt:lpstr>ΜΟΥΣΙΚΟΘΕΡΑΠΕΙΑ</vt:lpstr>
      <vt:lpstr>ΜΟΥΣΙΚΟΘΕΡΑΠΕΙΑ</vt:lpstr>
      <vt:lpstr>Τι προσφέρει η μουσικοθεραπεία στην ψυχοκινητική ανάπτυξη των συμμετεχόντων , μέσω κινητικών ερεθισμάτων?  ΒΕΛΤΙΩΝΕΙ:</vt:lpstr>
      <vt:lpstr>ΑΝΟΙΑ</vt:lpstr>
      <vt:lpstr>ΣΥΜΠΕΡΑΣΜΑΤΑ</vt:lpstr>
      <vt:lpstr>ΔΥΣΧΕΡΕΙΕΣ</vt:lpstr>
      <vt:lpstr>ΟΦΕΛΗ</vt:lpstr>
      <vt:lpstr>ΟΦΕΛΗ</vt:lpstr>
      <vt:lpstr>ΟΦΕΛΗ</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ΚΩΝΣΤΑΝΤΙΝΟΣ</dc:creator>
  <cp:lastModifiedBy>Vicious</cp:lastModifiedBy>
  <cp:revision>95</cp:revision>
  <dcterms:created xsi:type="dcterms:W3CDTF">2021-01-15T17:06:33Z</dcterms:created>
  <dcterms:modified xsi:type="dcterms:W3CDTF">2021-02-22T10:23:50Z</dcterms:modified>
</cp:coreProperties>
</file>